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64" r:id="rId3"/>
    <p:sldId id="299" r:id="rId4"/>
    <p:sldId id="259" r:id="rId5"/>
    <p:sldId id="265" r:id="rId6"/>
    <p:sldId id="258" r:id="rId7"/>
    <p:sldId id="260" r:id="rId8"/>
    <p:sldId id="261" r:id="rId9"/>
    <p:sldId id="305" r:id="rId10"/>
    <p:sldId id="303" r:id="rId11"/>
    <p:sldId id="268" r:id="rId12"/>
    <p:sldId id="286" r:id="rId13"/>
    <p:sldId id="289" r:id="rId14"/>
    <p:sldId id="262" r:id="rId15"/>
    <p:sldId id="263" r:id="rId16"/>
    <p:sldId id="277" r:id="rId17"/>
    <p:sldId id="278" r:id="rId18"/>
    <p:sldId id="266" r:id="rId19"/>
    <p:sldId id="271" r:id="rId20"/>
    <p:sldId id="297" r:id="rId21"/>
    <p:sldId id="273" r:id="rId22"/>
    <p:sldId id="274" r:id="rId23"/>
    <p:sldId id="275" r:id="rId24"/>
    <p:sldId id="279" r:id="rId25"/>
    <p:sldId id="280" r:id="rId26"/>
    <p:sldId id="281" r:id="rId27"/>
    <p:sldId id="309" r:id="rId28"/>
    <p:sldId id="282" r:id="rId29"/>
    <p:sldId id="284" r:id="rId30"/>
    <p:sldId id="285" r:id="rId31"/>
    <p:sldId id="287" r:id="rId32"/>
    <p:sldId id="290" r:id="rId33"/>
    <p:sldId id="276" r:id="rId34"/>
    <p:sldId id="291" r:id="rId35"/>
    <p:sldId id="292" r:id="rId36"/>
    <p:sldId id="293" r:id="rId37"/>
    <p:sldId id="294" r:id="rId38"/>
    <p:sldId id="295" r:id="rId39"/>
    <p:sldId id="296" r:id="rId40"/>
    <p:sldId id="301" r:id="rId41"/>
    <p:sldId id="298" r:id="rId42"/>
    <p:sldId id="257" r:id="rId43"/>
    <p:sldId id="267" r:id="rId44"/>
    <p:sldId id="300" r:id="rId45"/>
    <p:sldId id="288" r:id="rId46"/>
    <p:sldId id="302" r:id="rId47"/>
    <p:sldId id="304" r:id="rId48"/>
    <p:sldId id="269" r:id="rId49"/>
    <p:sldId id="270" r:id="rId50"/>
    <p:sldId id="307" r:id="rId51"/>
    <p:sldId id="308" r:id="rId52"/>
    <p:sldId id="310" r:id="rId53"/>
    <p:sldId id="311" r:id="rId54"/>
    <p:sldId id="312" r:id="rId55"/>
    <p:sldId id="313" r:id="rId56"/>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00"/>
    <a:srgbClr val="00FF00"/>
    <a:srgbClr val="9900CC"/>
    <a:srgbClr val="9966FF"/>
    <a:srgbClr val="800000"/>
    <a:srgbClr val="FF4747"/>
    <a:srgbClr val="FFAFAF"/>
    <a:srgbClr val="5F9127"/>
    <a:srgbClr val="4970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7" autoAdjust="0"/>
    <p:restoredTop sz="39337" autoAdjust="0"/>
  </p:normalViewPr>
  <p:slideViewPr>
    <p:cSldViewPr>
      <p:cViewPr>
        <p:scale>
          <a:sx n="80" d="100"/>
          <a:sy n="80" d="100"/>
        </p:scale>
        <p:origin x="-1218" y="1002"/>
      </p:cViewPr>
      <p:guideLst>
        <p:guide orient="horz" pos="2160"/>
        <p:guide pos="2880"/>
      </p:guideLst>
    </p:cSldViewPr>
  </p:slideViewPr>
  <p:outlineViewPr>
    <p:cViewPr>
      <p:scale>
        <a:sx n="33" d="100"/>
        <a:sy n="33" d="100"/>
      </p:scale>
      <p:origin x="18" y="25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5BAC90-90DE-436C-9E4E-1E9859DCDDB0}" type="datetimeFigureOut">
              <a:rPr lang="de-DE" smtClean="0"/>
              <a:t>08.11.2015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3DF03A-DD2D-4988-86D1-70476219A22C}" type="slidenum">
              <a:rPr lang="de-DE" smtClean="0"/>
              <a:t>‹Nr.›</a:t>
            </a:fld>
            <a:endParaRPr lang="de-DE"/>
          </a:p>
        </p:txBody>
      </p:sp>
    </p:spTree>
    <p:extLst>
      <p:ext uri="{BB962C8B-B14F-4D97-AF65-F5344CB8AC3E}">
        <p14:creationId xmlns:p14="http://schemas.microsoft.com/office/powerpoint/2010/main" val="270710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F3DF03A-DD2D-4988-86D1-70476219A22C}" type="slidenum">
              <a:rPr lang="de-DE" smtClean="0"/>
              <a:t>1</a:t>
            </a:fld>
            <a:endParaRPr lang="de-DE"/>
          </a:p>
        </p:txBody>
      </p:sp>
    </p:spTree>
    <p:extLst>
      <p:ext uri="{BB962C8B-B14F-4D97-AF65-F5344CB8AC3E}">
        <p14:creationId xmlns:p14="http://schemas.microsoft.com/office/powerpoint/2010/main" val="3602105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mechanism for nuclear export of MVM remains elusive.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suggested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genome packaging into the pre-assembled empty </a:t>
            </a:r>
            <a:r>
              <a:rPr lang="en-US" sz="1200" kern="1200" dirty="0" err="1" smtClean="0">
                <a:solidFill>
                  <a:schemeClr val="tx1"/>
                </a:solidFill>
                <a:effectLst/>
                <a:latin typeface="+mn-lt"/>
                <a:ea typeface="+mn-ea"/>
                <a:cs typeface="+mn-cs"/>
              </a:rPr>
              <a:t>calsids</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N-VP2 externalization.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phosphoserine-rich N-VP2 residues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supposed to mediate nuclear export of only DNA filled capsids.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such a way</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empty capsids remain incompetent for nuclear export.        </a:t>
            </a:r>
          </a:p>
          <a:p>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10</a:t>
            </a:fld>
            <a:endParaRPr lang="de-DE"/>
          </a:p>
        </p:txBody>
      </p:sp>
    </p:spTree>
    <p:extLst>
      <p:ext uri="{BB962C8B-B14F-4D97-AF65-F5344CB8AC3E}">
        <p14:creationId xmlns:p14="http://schemas.microsoft.com/office/powerpoint/2010/main" val="397089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exocytic</a:t>
            </a:r>
            <a:r>
              <a:rPr lang="en-US" sz="1200" kern="1200" dirty="0" smtClean="0">
                <a:solidFill>
                  <a:schemeClr val="tx1"/>
                </a:solidFill>
                <a:effectLst/>
                <a:latin typeface="+mn-lt"/>
                <a:ea typeface="+mn-ea"/>
                <a:cs typeface="+mn-cs"/>
              </a:rPr>
              <a:t> pathway </a:t>
            </a:r>
            <a:r>
              <a:rPr lang="en-US" sz="1200" kern="1200" dirty="0" smtClean="0">
                <a:solidFill>
                  <a:schemeClr val="tx1"/>
                </a:solidFill>
                <a:effectLst/>
                <a:latin typeface="+mn-lt"/>
                <a:ea typeface="+mn-ea"/>
                <a:cs typeface="+mn-cs"/>
                <a:sym typeface="Wingdings" panose="05000000000000000000" pitchFamily="2" charset="2"/>
              </a:rPr>
              <a:t> </a:t>
            </a:r>
            <a:r>
              <a:rPr lang="en-US" sz="1200" kern="1200" dirty="0" smtClean="0">
                <a:solidFill>
                  <a:schemeClr val="tx1"/>
                </a:solidFill>
                <a:effectLst/>
                <a:latin typeface="+mn-lt"/>
                <a:ea typeface="+mn-ea"/>
                <a:cs typeface="+mn-cs"/>
              </a:rPr>
              <a:t>ER and Golgi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proposed route for active egress of MVM.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MVM progeny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engulfed in COPII vesicles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accumulate with dynamin in the perinuclear area.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MVM egress induced gelsolin-mediated actin degradation </a:t>
            </a:r>
            <a:r>
              <a:rPr lang="en-US" sz="1200" kern="1200" dirty="0" smtClean="0">
                <a:solidFill>
                  <a:schemeClr val="tx1"/>
                </a:solidFill>
                <a:effectLst/>
                <a:latin typeface="+mn-lt"/>
                <a:ea typeface="+mn-ea"/>
                <a:cs typeface="+mn-cs"/>
                <a:sym typeface="Wingdings" panose="05000000000000000000" pitchFamily="2" charset="2"/>
              </a:rPr>
              <a:t> </a:t>
            </a:r>
            <a:r>
              <a:rPr lang="en-US" sz="1200" kern="1200" dirty="0" smtClean="0">
                <a:solidFill>
                  <a:schemeClr val="tx1"/>
                </a:solidFill>
                <a:effectLst/>
                <a:latin typeface="+mn-lt"/>
                <a:ea typeface="+mn-ea"/>
                <a:cs typeface="+mn-cs"/>
              </a:rPr>
              <a:t>cell rounding.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microtubules </a:t>
            </a:r>
            <a:r>
              <a:rPr lang="en-US" sz="1200" kern="1200" dirty="0" smtClean="0">
                <a:solidFill>
                  <a:schemeClr val="tx1"/>
                </a:solidFill>
                <a:effectLst/>
                <a:latin typeface="+mn-lt"/>
                <a:ea typeface="+mn-ea"/>
                <a:cs typeface="+mn-cs"/>
                <a:sym typeface="Wingdings" panose="05000000000000000000" pitchFamily="2" charset="2"/>
              </a:rPr>
              <a:t> st</a:t>
            </a:r>
            <a:r>
              <a:rPr lang="en-US" sz="1200" kern="1200" dirty="0" smtClean="0">
                <a:solidFill>
                  <a:schemeClr val="tx1"/>
                </a:solidFill>
                <a:effectLst/>
                <a:latin typeface="+mn-lt"/>
                <a:ea typeface="+mn-ea"/>
                <a:cs typeface="+mn-cs"/>
              </a:rPr>
              <a:t>abilized during an MVM infection.        </a:t>
            </a:r>
          </a:p>
          <a:p>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11</a:t>
            </a:fld>
            <a:endParaRPr lang="de-DE"/>
          </a:p>
        </p:txBody>
      </p:sp>
    </p:spTree>
    <p:extLst>
      <p:ext uri="{BB962C8B-B14F-4D97-AF65-F5344CB8AC3E}">
        <p14:creationId xmlns:p14="http://schemas.microsoft.com/office/powerpoint/2010/main" val="3045065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	Documentation </a:t>
            </a:r>
            <a:r>
              <a:rPr lang="en-US" dirty="0" smtClean="0">
                <a:sym typeface="Wingdings" panose="05000000000000000000" pitchFamily="2" charset="2"/>
              </a:rPr>
              <a:t></a:t>
            </a:r>
            <a:r>
              <a:rPr lang="en-US" dirty="0" smtClean="0"/>
              <a:t> active Egress </a:t>
            </a:r>
            <a:r>
              <a:rPr lang="en-US" dirty="0" smtClean="0">
                <a:sym typeface="Wingdings" panose="05000000000000000000" pitchFamily="2" charset="2"/>
              </a:rPr>
              <a:t> </a:t>
            </a:r>
            <a:r>
              <a:rPr lang="en-US" dirty="0" smtClean="0"/>
              <a:t>difficult task</a:t>
            </a:r>
          </a:p>
          <a:p>
            <a:endParaRPr lang="en-US" dirty="0" smtClean="0"/>
          </a:p>
          <a:p>
            <a:r>
              <a:rPr lang="en-US" dirty="0" smtClean="0"/>
              <a:t>	Passively released </a:t>
            </a:r>
            <a:r>
              <a:rPr lang="en-US" dirty="0" err="1" smtClean="0"/>
              <a:t>virions</a:t>
            </a:r>
            <a:r>
              <a:rPr lang="en-US" dirty="0" smtClean="0"/>
              <a:t> </a:t>
            </a:r>
            <a:r>
              <a:rPr lang="en-US" dirty="0" smtClean="0">
                <a:sym typeface="Wingdings" panose="05000000000000000000" pitchFamily="2" charset="2"/>
              </a:rPr>
              <a:t> misinterpreted  particles</a:t>
            </a:r>
            <a:r>
              <a:rPr lang="en-US" baseline="0" dirty="0" smtClean="0">
                <a:sym typeface="Wingdings" panose="05000000000000000000" pitchFamily="2" charset="2"/>
              </a:rPr>
              <a:t> that egress actively. </a:t>
            </a:r>
          </a:p>
          <a:p>
            <a:endParaRPr lang="en-US" baseline="0" dirty="0" smtClean="0">
              <a:sym typeface="Wingdings" panose="05000000000000000000" pitchFamily="2" charset="2"/>
            </a:endParaRPr>
          </a:p>
          <a:p>
            <a:r>
              <a:rPr lang="en-US" baseline="0" dirty="0" smtClean="0">
                <a:sym typeface="Wingdings" panose="05000000000000000000" pitchFamily="2" charset="2"/>
              </a:rPr>
              <a:t>	Even  2</a:t>
            </a:r>
            <a:r>
              <a:rPr lang="en-US" baseline="30000" dirty="0" smtClean="0">
                <a:sym typeface="Wingdings" panose="05000000000000000000" pitchFamily="2" charset="2"/>
              </a:rPr>
              <a:t>nd</a:t>
            </a:r>
            <a:r>
              <a:rPr lang="en-US" baseline="0" dirty="0" smtClean="0">
                <a:sym typeface="Wingdings" panose="05000000000000000000" pitchFamily="2" charset="2"/>
              </a:rPr>
              <a:t> round of infection</a:t>
            </a:r>
          </a:p>
          <a:p>
            <a:endParaRPr lang="en-US" baseline="0" dirty="0" smtClean="0">
              <a:sym typeface="Wingdings" panose="05000000000000000000" pitchFamily="2" charset="2"/>
            </a:endParaRPr>
          </a:p>
          <a:p>
            <a:r>
              <a:rPr lang="en-US" baseline="0" dirty="0" smtClean="0">
                <a:sym typeface="Wingdings" panose="05000000000000000000" pitchFamily="2" charset="2"/>
              </a:rPr>
              <a:t>However, 	impossible  exclude  lysis of a few cells  passively releases progeny </a:t>
            </a:r>
            <a:r>
              <a:rPr lang="en-US" baseline="0" dirty="0" err="1" smtClean="0">
                <a:sym typeface="Wingdings" panose="05000000000000000000" pitchFamily="2" charset="2"/>
              </a:rPr>
              <a:t>virions</a:t>
            </a:r>
            <a:r>
              <a:rPr lang="en-US" baseline="0" dirty="0" smtClean="0">
                <a:sym typeface="Wingdings" panose="05000000000000000000" pitchFamily="2" charset="2"/>
              </a:rPr>
              <a:t>.</a:t>
            </a:r>
          </a:p>
          <a:p>
            <a:endParaRPr lang="en-US" baseline="0" dirty="0" smtClean="0">
              <a:sym typeface="Wingdings" panose="05000000000000000000" pitchFamily="2" charset="2"/>
            </a:endParaRPr>
          </a:p>
          <a:p>
            <a:r>
              <a:rPr lang="en-US" baseline="0" dirty="0" smtClean="0">
                <a:sym typeface="Wingdings" panose="05000000000000000000" pitchFamily="2" charset="2"/>
              </a:rPr>
              <a:t>	Parvoviruses (MVM) highly robust  persist intact in lysosomes</a:t>
            </a:r>
          </a:p>
          <a:p>
            <a:endParaRPr lang="en-US" baseline="0" dirty="0" smtClean="0">
              <a:sym typeface="Wingdings" panose="05000000000000000000" pitchFamily="2" charset="2"/>
            </a:endParaRPr>
          </a:p>
          <a:p>
            <a:r>
              <a:rPr lang="en-US" baseline="0" dirty="0" smtClean="0">
                <a:sym typeface="Wingdings" panose="05000000000000000000" pitchFamily="2" charset="2"/>
              </a:rPr>
              <a:t>Moreover	entry and proposed egress route partially overlap. </a:t>
            </a:r>
          </a:p>
          <a:p>
            <a:r>
              <a:rPr lang="en-US" baseline="0" dirty="0" smtClean="0">
                <a:sym typeface="Wingdings" panose="05000000000000000000" pitchFamily="2" charset="2"/>
              </a:rPr>
              <a:t>	 complicating discrimination between incoming and progeny </a:t>
            </a:r>
            <a:r>
              <a:rPr lang="en-US" baseline="0" dirty="0" err="1" smtClean="0">
                <a:sym typeface="Wingdings" panose="05000000000000000000" pitchFamily="2" charset="2"/>
              </a:rPr>
              <a:t>virions</a:t>
            </a:r>
            <a:r>
              <a:rPr lang="en-US" baseline="0" dirty="0" smtClean="0">
                <a:sym typeface="Wingdings" panose="05000000000000000000" pitchFamily="2" charset="2"/>
              </a:rPr>
              <a:t> </a:t>
            </a:r>
          </a:p>
          <a:p>
            <a:endParaRPr lang="en-US" baseline="0" dirty="0" smtClean="0">
              <a:sym typeface="Wingdings" panose="05000000000000000000" pitchFamily="2" charset="2"/>
            </a:endParaRPr>
          </a:p>
          <a:p>
            <a:r>
              <a:rPr lang="en-US" baseline="0" dirty="0" smtClean="0">
                <a:sym typeface="Wingdings" panose="05000000000000000000" pitchFamily="2" charset="2"/>
              </a:rPr>
              <a:t>Therefore, 	tool to separate intracellular viruses according to their maturation stage and surface properties</a:t>
            </a:r>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12</a:t>
            </a:fld>
            <a:endParaRPr lang="de-DE"/>
          </a:p>
        </p:txBody>
      </p:sp>
    </p:spTree>
    <p:extLst>
      <p:ext uri="{BB962C8B-B14F-4D97-AF65-F5344CB8AC3E}">
        <p14:creationId xmlns:p14="http://schemas.microsoft.com/office/powerpoint/2010/main" val="1479479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Short digression to another</a:t>
            </a:r>
            <a:r>
              <a:rPr lang="en-US" baseline="0" dirty="0" smtClean="0"/>
              <a:t> experiment</a:t>
            </a:r>
          </a:p>
          <a:p>
            <a:r>
              <a:rPr lang="en-US" baseline="0" dirty="0" smtClean="0"/>
              <a:t>Needed to separate .. According to IEP</a:t>
            </a:r>
          </a:p>
          <a:p>
            <a:r>
              <a:rPr lang="en-US" baseline="0" dirty="0" smtClean="0"/>
              <a:t>Unsuccessful trials in 0.8% agarose gels (IEF) </a:t>
            </a:r>
            <a:r>
              <a:rPr lang="en-US" baseline="0" dirty="0" smtClean="0">
                <a:sym typeface="Wingdings" panose="05000000000000000000" pitchFamily="2" charset="2"/>
              </a:rPr>
              <a:t> </a:t>
            </a:r>
            <a:r>
              <a:rPr lang="en-US" baseline="0" dirty="0" err="1" smtClean="0">
                <a:sym typeface="Wingdings" panose="05000000000000000000" pitchFamily="2" charset="2"/>
              </a:rPr>
              <a:t>chromatofocusing</a:t>
            </a:r>
            <a:r>
              <a:rPr lang="en-US" baseline="0" dirty="0" smtClean="0">
                <a:sym typeface="Wingdings" panose="05000000000000000000" pitchFamily="2" charset="2"/>
              </a:rPr>
              <a:t> through </a:t>
            </a:r>
            <a:r>
              <a:rPr lang="en-US" baseline="0" dirty="0" err="1" smtClean="0">
                <a:sym typeface="Wingdings" panose="05000000000000000000" pitchFamily="2" charset="2"/>
              </a:rPr>
              <a:t>MonoP</a:t>
            </a:r>
            <a:endParaRPr lang="en-US" baseline="0" dirty="0" smtClean="0">
              <a:sym typeface="Wingdings" panose="05000000000000000000" pitchFamily="2" charset="2"/>
            </a:endParaRPr>
          </a:p>
          <a:p>
            <a:r>
              <a:rPr lang="en-US" baseline="0" dirty="0" smtClean="0">
                <a:sym typeface="Wingdings" panose="05000000000000000000" pitchFamily="2" charset="2"/>
              </a:rPr>
              <a:t>Black: continuous pH gradient</a:t>
            </a:r>
          </a:p>
          <a:p>
            <a:r>
              <a:rPr lang="en-US" baseline="0" dirty="0" smtClean="0">
                <a:sym typeface="Wingdings" panose="05000000000000000000" pitchFamily="2" charset="2"/>
              </a:rPr>
              <a:t>MVM / CPV (canine parvovirus)  properly separated  eluted according IEP</a:t>
            </a:r>
          </a:p>
          <a:p>
            <a:r>
              <a:rPr lang="en-US" baseline="0" dirty="0" smtClean="0">
                <a:sym typeface="Wingdings" panose="05000000000000000000" pitchFamily="2" charset="2"/>
              </a:rPr>
              <a:t>Material  No absorbance  qPCR in each fraction</a:t>
            </a:r>
          </a:p>
          <a:p>
            <a:endParaRPr lang="en-US" baseline="0" dirty="0" smtClean="0">
              <a:sym typeface="Wingdings" panose="05000000000000000000" pitchFamily="2" charset="2"/>
            </a:endParaRPr>
          </a:p>
          <a:p>
            <a:r>
              <a:rPr lang="en-US" baseline="0" dirty="0" smtClean="0">
                <a:sym typeface="Wingdings" panose="05000000000000000000" pitchFamily="2" charset="2"/>
              </a:rPr>
              <a:t>Measured the effect of a single point mutation  very surface, 3-fold spike</a:t>
            </a:r>
          </a:p>
          <a:p>
            <a:r>
              <a:rPr lang="en-US" baseline="0" dirty="0" smtClean="0">
                <a:sym typeface="Wingdings" panose="05000000000000000000" pitchFamily="2" charset="2"/>
              </a:rPr>
              <a:t> Major surprise!!</a:t>
            </a:r>
          </a:p>
          <a:p>
            <a:r>
              <a:rPr lang="en-US" dirty="0" smtClean="0"/>
              <a:t>Removal</a:t>
            </a:r>
            <a:r>
              <a:rPr lang="en-US" baseline="0" dirty="0" smtClean="0"/>
              <a:t> of one single charge </a:t>
            </a:r>
            <a:r>
              <a:rPr lang="en-US" baseline="0" dirty="0" smtClean="0">
                <a:sym typeface="Wingdings" panose="05000000000000000000" pitchFamily="2" charset="2"/>
              </a:rPr>
              <a:t> dramatic shift  towards a more basic IEP</a:t>
            </a:r>
          </a:p>
          <a:p>
            <a:r>
              <a:rPr lang="en-US" baseline="0" dirty="0" smtClean="0">
                <a:sym typeface="Wingdings" panose="05000000000000000000" pitchFamily="2" charset="2"/>
              </a:rPr>
              <a:t>Shift can be explained  symmetry of the capsid</a:t>
            </a:r>
          </a:p>
          <a:p>
            <a:r>
              <a:rPr lang="en-US" baseline="0" dirty="0" smtClean="0">
                <a:sym typeface="Wingdings" panose="05000000000000000000" pitchFamily="2" charset="2"/>
              </a:rPr>
              <a:t>One point mutation repeated 60x with respect to the assembled particle</a:t>
            </a:r>
          </a:p>
          <a:p>
            <a:endParaRPr lang="en-US" baseline="0" dirty="0" smtClean="0">
              <a:sym typeface="Wingdings" panose="05000000000000000000" pitchFamily="2" charset="2"/>
            </a:endParaRPr>
          </a:p>
          <a:p>
            <a:r>
              <a:rPr lang="en-US" baseline="0" dirty="0" smtClean="0">
                <a:sym typeface="Wingdings" panose="05000000000000000000" pitchFamily="2" charset="2"/>
              </a:rPr>
              <a:t>Chromatography valuable tool to detect minor changes  small non-enveloped viruses</a:t>
            </a:r>
          </a:p>
          <a:p>
            <a:r>
              <a:rPr lang="en-US" baseline="0" dirty="0" smtClean="0">
                <a:sym typeface="Wingdings" panose="05000000000000000000" pitchFamily="2" charset="2"/>
              </a:rPr>
              <a:t>Might help to separate intracellular viruses according to maturation stage and </a:t>
            </a:r>
            <a:r>
              <a:rPr lang="en-US" baseline="0" smtClean="0">
                <a:sym typeface="Wingdings" panose="05000000000000000000" pitchFamily="2" charset="2"/>
              </a:rPr>
              <a:t>surface properties</a:t>
            </a:r>
          </a:p>
          <a:p>
            <a:endParaRPr lang="en-US" baseline="0" smtClean="0">
              <a:sym typeface="Wingdings" panose="05000000000000000000" pitchFamily="2" charset="2"/>
            </a:endParaRPr>
          </a:p>
          <a:p>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13</a:t>
            </a:fld>
            <a:endParaRPr lang="de-DE"/>
          </a:p>
        </p:txBody>
      </p:sp>
    </p:spTree>
    <p:extLst>
      <p:ext uri="{BB962C8B-B14F-4D97-AF65-F5344CB8AC3E}">
        <p14:creationId xmlns:p14="http://schemas.microsoft.com/office/powerpoint/2010/main" val="98170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smtClean="0">
                <a:solidFill>
                  <a:schemeClr val="tx1"/>
                </a:solidFill>
                <a:effectLst/>
                <a:latin typeface="+mn-lt"/>
                <a:ea typeface="+mn-ea"/>
                <a:cs typeface="+mn-cs"/>
              </a:rPr>
              <a:t>Aim </a:t>
            </a:r>
            <a:r>
              <a:rPr lang="en-US" sz="1200" kern="1200" dirty="0" smtClean="0">
                <a:solidFill>
                  <a:schemeClr val="tx1"/>
                </a:solidFill>
                <a:effectLst/>
                <a:latin typeface="+mn-lt"/>
                <a:ea typeface="+mn-ea"/>
                <a:cs typeface="+mn-cs"/>
                <a:sym typeface="Wingdings" panose="05000000000000000000" pitchFamily="2" charset="2"/>
              </a:rPr>
              <a:t> </a:t>
            </a:r>
            <a:r>
              <a:rPr lang="en-US" sz="1200" kern="1200" dirty="0" smtClean="0">
                <a:solidFill>
                  <a:schemeClr val="tx1"/>
                </a:solidFill>
                <a:effectLst/>
                <a:latin typeface="+mn-lt"/>
                <a:ea typeface="+mn-ea"/>
                <a:cs typeface="+mn-cs"/>
              </a:rPr>
              <a:t>my PhD project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confirm the existence of a process for nuclear export and active egress of MVM progeny.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Furthermore  </a:t>
            </a:r>
            <a:r>
              <a:rPr lang="en-US" sz="1200" kern="1200" dirty="0" smtClean="0">
                <a:solidFill>
                  <a:schemeClr val="tx1"/>
                </a:solidFill>
                <a:effectLst/>
                <a:latin typeface="+mn-lt"/>
                <a:ea typeface="+mn-ea"/>
                <a:cs typeface="+mn-cs"/>
                <a:sym typeface="Wingdings" panose="05000000000000000000" pitchFamily="2" charset="2"/>
              </a:rPr>
              <a:t> </a:t>
            </a:r>
            <a:r>
              <a:rPr lang="en-US" sz="1200" kern="1200" dirty="0" smtClean="0">
                <a:solidFill>
                  <a:schemeClr val="tx1"/>
                </a:solidFill>
                <a:effectLst/>
                <a:latin typeface="+mn-lt"/>
                <a:ea typeface="+mn-ea"/>
                <a:cs typeface="+mn-cs"/>
              </a:rPr>
              <a:t>to understand the critical capsid maturation steps</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trigger the active pre-lytic egress of MVM.  </a:t>
            </a:r>
            <a:endParaRPr lang="en-US"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2F3DF03A-DD2D-4988-86D1-70476219A22C}" type="slidenum">
              <a:rPr lang="de-DE" smtClean="0"/>
              <a:t>14</a:t>
            </a:fld>
            <a:endParaRPr lang="de-DE"/>
          </a:p>
        </p:txBody>
      </p:sp>
    </p:spTree>
    <p:extLst>
      <p:ext uri="{BB962C8B-B14F-4D97-AF65-F5344CB8AC3E}">
        <p14:creationId xmlns:p14="http://schemas.microsoft.com/office/powerpoint/2010/main" val="2845875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Anion-exchange chromatography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to separate intracellular particles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surface properties.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AEX has several advantages: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one experiment I can isolate, purify, and concentrate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distinct intracellular maturation intermediates.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standard biochemical and molecular biological methods: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structural and functional characteristics of the isolated populations were investigated.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site-directed mutagenesis </a:t>
            </a:r>
            <a:r>
              <a:rPr lang="en-US" sz="1200" kern="1200" dirty="0" smtClean="0">
                <a:solidFill>
                  <a:schemeClr val="tx1"/>
                </a:solidFill>
                <a:effectLst/>
                <a:latin typeface="+mn-lt"/>
                <a:ea typeface="+mn-ea"/>
                <a:cs typeface="+mn-cs"/>
                <a:sym typeface="Wingdings" panose="05000000000000000000" pitchFamily="2" charset="2"/>
              </a:rPr>
              <a:t> </a:t>
            </a:r>
            <a:r>
              <a:rPr lang="en-US" sz="1200" kern="1200" dirty="0" smtClean="0">
                <a:solidFill>
                  <a:schemeClr val="tx1"/>
                </a:solidFill>
                <a:effectLst/>
                <a:latin typeface="+mn-lt"/>
                <a:ea typeface="+mn-ea"/>
                <a:cs typeface="+mn-cs"/>
              </a:rPr>
              <a:t>study </a:t>
            </a:r>
            <a:r>
              <a:rPr lang="en-US" sz="1200" kern="1200" dirty="0" smtClean="0">
                <a:solidFill>
                  <a:schemeClr val="tx1"/>
                </a:solidFill>
                <a:effectLst/>
                <a:latin typeface="+mn-lt"/>
                <a:ea typeface="+mn-ea"/>
                <a:cs typeface="+mn-cs"/>
                <a:sym typeface="Wingdings" panose="05000000000000000000" pitchFamily="2" charset="2"/>
              </a:rPr>
              <a:t> </a:t>
            </a:r>
            <a:r>
              <a:rPr lang="en-US" sz="1200" kern="1200" dirty="0" smtClean="0">
                <a:solidFill>
                  <a:schemeClr val="tx1"/>
                </a:solidFill>
                <a:effectLst/>
                <a:latin typeface="+mn-lt"/>
                <a:ea typeface="+mn-ea"/>
                <a:cs typeface="+mn-cs"/>
              </a:rPr>
              <a:t>role of different capsid regions in nuclear export and egress </a:t>
            </a:r>
          </a:p>
          <a:p>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15</a:t>
            </a:fld>
            <a:endParaRPr lang="de-DE"/>
          </a:p>
        </p:txBody>
      </p:sp>
    </p:spTree>
    <p:extLst>
      <p:ext uri="{BB962C8B-B14F-4D97-AF65-F5344CB8AC3E}">
        <p14:creationId xmlns:p14="http://schemas.microsoft.com/office/powerpoint/2010/main" val="2989923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smtClean="0">
                <a:solidFill>
                  <a:schemeClr val="tx1"/>
                </a:solidFill>
                <a:effectLst/>
                <a:latin typeface="+mn-lt"/>
                <a:ea typeface="+mn-ea"/>
                <a:cs typeface="+mn-cs"/>
              </a:rPr>
              <a:t>Results. 	different anion-exchange chromatographs.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first one, progeny particles released in the SN of infected A9 mouse fibroblast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cultures </a:t>
            </a:r>
          </a:p>
          <a:p>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collected 8dpI when the cytopathic effect was complete.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particles were precleared and analyzed by AEX. </a:t>
            </a:r>
          </a:p>
          <a:p>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quantified by qPCR. Two distinct virus populations were separated (grey). </a:t>
            </a:r>
          </a:p>
          <a:p>
            <a:r>
              <a:rPr lang="en-US" sz="1200" kern="1200" dirty="0" smtClean="0">
                <a:solidFill>
                  <a:schemeClr val="tx1"/>
                </a:solidFill>
                <a:effectLst/>
                <a:latin typeface="+mn-lt"/>
                <a:ea typeface="+mn-ea"/>
                <a:cs typeface="+mn-cs"/>
              </a:rPr>
              <a:t>In parallel,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second AEX-qPCR analysis was performed including both medium and cell lysate. </a:t>
            </a:r>
          </a:p>
          <a:p>
            <a:r>
              <a:rPr lang="en-US" sz="1200" kern="1200" dirty="0" smtClean="0">
                <a:solidFill>
                  <a:schemeClr val="tx1"/>
                </a:solidFill>
                <a:effectLst/>
                <a:latin typeface="+mn-lt"/>
                <a:ea typeface="+mn-ea"/>
                <a:cs typeface="+mn-cs"/>
              </a:rPr>
              <a:t>By including the additional intracellular viruses the same two populations were detected but with altered proportions (black).     </a:t>
            </a:r>
          </a:p>
          <a:p>
            <a:endParaRPr lang="en-US" sz="1200" kern="1200" dirty="0" smtClean="0">
              <a:solidFill>
                <a:schemeClr val="tx1"/>
              </a:solidFill>
              <a:effectLst/>
              <a:latin typeface="+mn-lt"/>
              <a:ea typeface="+mn-ea"/>
              <a:cs typeface="+mn-cs"/>
            </a:endParaRPr>
          </a:p>
          <a:p>
            <a:pPr marL="171450" indent="-171450">
              <a:buFont typeface="Wingdings"/>
              <a:buChar char="à"/>
            </a:pPr>
            <a:r>
              <a:rPr lang="en-US" sz="1200" kern="1200" dirty="0" smtClean="0">
                <a:solidFill>
                  <a:schemeClr val="tx1"/>
                </a:solidFill>
                <a:effectLst/>
                <a:latin typeface="+mn-lt"/>
                <a:ea typeface="+mn-ea"/>
                <a:cs typeface="+mn-cs"/>
              </a:rPr>
              <a:t>verify the integrity of the two DNA containing populations,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subjected to </a:t>
            </a:r>
            <a:r>
              <a:rPr lang="en-US" sz="1200" kern="1200" dirty="0" err="1" smtClean="0">
                <a:solidFill>
                  <a:schemeClr val="tx1"/>
                </a:solidFill>
                <a:effectLst/>
                <a:latin typeface="+mn-lt"/>
                <a:ea typeface="+mn-ea"/>
                <a:cs typeface="+mn-cs"/>
              </a:rPr>
              <a:t>nucleolytic</a:t>
            </a:r>
            <a:r>
              <a:rPr lang="en-US" sz="1200" kern="1200" dirty="0" smtClean="0">
                <a:solidFill>
                  <a:schemeClr val="tx1"/>
                </a:solidFill>
                <a:effectLst/>
                <a:latin typeface="+mn-lt"/>
                <a:ea typeface="+mn-ea"/>
                <a:cs typeface="+mn-cs"/>
              </a:rPr>
              <a:t> digestion. Both resist DNase I digestion, </a:t>
            </a:r>
          </a:p>
          <a:p>
            <a:pPr marL="171450" indent="-171450">
              <a:buFont typeface="Wingdings"/>
              <a:buChar char="à"/>
            </a:pPr>
            <a:r>
              <a:rPr lang="en-US" sz="1200" kern="1200" dirty="0" smtClean="0">
                <a:solidFill>
                  <a:schemeClr val="tx1"/>
                </a:solidFill>
                <a:effectLst/>
                <a:latin typeface="+mn-lt"/>
                <a:ea typeface="+mn-ea"/>
                <a:cs typeface="+mn-cs"/>
              </a:rPr>
              <a:t>indicating that they represent assembled DNA containing particles.</a:t>
            </a:r>
          </a:p>
          <a:p>
            <a:pPr marL="0" indent="0">
              <a:buFont typeface="Wingdings"/>
              <a:buNone/>
            </a:pP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capsid assembly occurs in the nucleus </a:t>
            </a:r>
            <a:r>
              <a:rPr lang="en-US" sz="1200" kern="1200" dirty="0" smtClean="0">
                <a:solidFill>
                  <a:schemeClr val="tx1"/>
                </a:solidFill>
                <a:effectLst/>
                <a:latin typeface="+mn-lt"/>
                <a:ea typeface="+mn-ea"/>
                <a:cs typeface="+mn-cs"/>
                <a:sym typeface="Wingdings" panose="05000000000000000000" pitchFamily="2" charset="2"/>
              </a:rPr>
              <a:t> </a:t>
            </a:r>
            <a:r>
              <a:rPr lang="en-US" sz="1200" kern="1200" dirty="0" smtClean="0">
                <a:solidFill>
                  <a:schemeClr val="tx1"/>
                </a:solidFill>
                <a:effectLst/>
                <a:latin typeface="+mn-lt"/>
                <a:ea typeface="+mn-ea"/>
                <a:cs typeface="+mn-cs"/>
              </a:rPr>
              <a:t>of interest to verify their presence in the nucleus at the onset of DNA packaging and assembly. </a:t>
            </a:r>
          </a:p>
          <a:p>
            <a:r>
              <a:rPr lang="en-US" sz="1200" kern="1200" dirty="0" smtClean="0">
                <a:solidFill>
                  <a:schemeClr val="tx1"/>
                </a:solidFill>
                <a:effectLst/>
                <a:latin typeface="+mn-lt"/>
                <a:ea typeface="+mn-ea"/>
                <a:cs typeface="+mn-cs"/>
              </a:rPr>
              <a:t>As shown here, both DNA containing particles co-existed in the nucleus in similar amounts 18 </a:t>
            </a:r>
            <a:r>
              <a:rPr lang="en-US" sz="1200" kern="1200" dirty="0" err="1" smtClean="0">
                <a:solidFill>
                  <a:schemeClr val="tx1"/>
                </a:solidFill>
                <a:effectLst/>
                <a:latin typeface="+mn-lt"/>
                <a:ea typeface="+mn-ea"/>
                <a:cs typeface="+mn-cs"/>
              </a:rPr>
              <a:t>hpI</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AEX profile of pre-assembled empty capsid precursors </a:t>
            </a:r>
            <a:r>
              <a:rPr lang="en-US" sz="1200" kern="1200" dirty="0" smtClean="0">
                <a:solidFill>
                  <a:schemeClr val="tx1"/>
                </a:solidFill>
                <a:effectLst/>
                <a:latin typeface="+mn-lt"/>
                <a:ea typeface="+mn-ea"/>
                <a:cs typeface="+mn-cs"/>
                <a:sym typeface="Wingdings" panose="05000000000000000000" pitchFamily="2" charset="2"/>
              </a:rPr>
              <a:t> </a:t>
            </a:r>
            <a:r>
              <a:rPr lang="en-US" sz="1200" kern="1200" dirty="0" smtClean="0">
                <a:solidFill>
                  <a:schemeClr val="tx1"/>
                </a:solidFill>
                <a:effectLst/>
                <a:latin typeface="+mn-lt"/>
                <a:ea typeface="+mn-ea"/>
                <a:cs typeface="+mn-cs"/>
              </a:rPr>
              <a:t>purified by </a:t>
            </a:r>
            <a:r>
              <a:rPr lang="en-US" sz="1200" kern="1200" dirty="0" err="1" smtClean="0">
                <a:solidFill>
                  <a:schemeClr val="tx1"/>
                </a:solidFill>
                <a:effectLst/>
                <a:latin typeface="+mn-lt"/>
                <a:ea typeface="+mn-ea"/>
                <a:cs typeface="+mn-cs"/>
              </a:rPr>
              <a:t>CsCl</a:t>
            </a:r>
            <a:r>
              <a:rPr lang="en-US" sz="1200" kern="1200" dirty="0" smtClean="0">
                <a:solidFill>
                  <a:schemeClr val="tx1"/>
                </a:solidFill>
                <a:effectLst/>
                <a:latin typeface="+mn-lt"/>
                <a:ea typeface="+mn-ea"/>
                <a:cs typeface="+mn-cs"/>
              </a:rPr>
              <a:t> gradient centrifugation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subjected to AEX. </a:t>
            </a:r>
          </a:p>
          <a:p>
            <a:r>
              <a:rPr lang="en-US" sz="1200" kern="1200" dirty="0" smtClean="0">
                <a:solidFill>
                  <a:schemeClr val="tx1"/>
                </a:solidFill>
                <a:effectLst/>
                <a:latin typeface="+mn-lt"/>
                <a:ea typeface="+mn-ea"/>
                <a:cs typeface="+mn-cs"/>
              </a:rPr>
              <a:t>Dot-blot analysis using an ab against intact capsids </a:t>
            </a:r>
            <a:r>
              <a:rPr lang="en-US" sz="1200" kern="1200" dirty="0" smtClean="0">
                <a:solidFill>
                  <a:schemeClr val="tx1"/>
                </a:solidFill>
                <a:effectLst/>
                <a:latin typeface="+mn-lt"/>
                <a:ea typeface="+mn-ea"/>
                <a:cs typeface="+mn-cs"/>
                <a:sym typeface="Wingdings" panose="05000000000000000000" pitchFamily="2" charset="2"/>
              </a:rPr>
              <a:t> </a:t>
            </a:r>
            <a:r>
              <a:rPr lang="en-US" sz="1200" kern="1200" dirty="0" smtClean="0">
                <a:solidFill>
                  <a:schemeClr val="tx1"/>
                </a:solidFill>
                <a:effectLst/>
                <a:latin typeface="+mn-lt"/>
                <a:ea typeface="+mn-ea"/>
                <a:cs typeface="+mn-cs"/>
              </a:rPr>
              <a:t>their AEX profile resembled that of the FC-P1 population.</a:t>
            </a:r>
          </a:p>
          <a:p>
            <a:r>
              <a:rPr lang="en-US" sz="1200" kern="1200" dirty="0" smtClean="0">
                <a:solidFill>
                  <a:schemeClr val="tx1"/>
                </a:solidFill>
                <a:effectLst/>
                <a:latin typeface="+mn-lt"/>
                <a:ea typeface="+mn-ea"/>
                <a:cs typeface="+mn-cs"/>
              </a:rPr>
              <a:t> </a:t>
            </a:r>
          </a:p>
          <a:p>
            <a:pPr marL="171450" indent="-171450">
              <a:buFont typeface="Wingdings"/>
              <a:buChar char="à"/>
            </a:pPr>
            <a:r>
              <a:rPr lang="en-US" sz="1200" kern="1200" dirty="0" smtClean="0">
                <a:solidFill>
                  <a:schemeClr val="tx1"/>
                </a:solidFill>
                <a:effectLst/>
                <a:latin typeface="+mn-lt"/>
                <a:ea typeface="+mn-ea"/>
                <a:cs typeface="+mn-cs"/>
              </a:rPr>
              <a:t>FC-P1 particles are pre-dominantly cell-associated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similar AEX profile as the EC precursors </a:t>
            </a:r>
          </a:p>
          <a:p>
            <a:pPr marL="171450" indent="-171450">
              <a:buFont typeface="Wingdings"/>
              <a:buChar char="à"/>
            </a:pPr>
            <a:r>
              <a:rPr lang="en-US" sz="1200" kern="1200" dirty="0" smtClean="0">
                <a:solidFill>
                  <a:schemeClr val="tx1"/>
                </a:solidFill>
                <a:effectLst/>
                <a:latin typeface="+mn-lt"/>
                <a:ea typeface="+mn-ea"/>
                <a:cs typeface="+mn-cs"/>
              </a:rPr>
              <a:t>tempting to speculate that they represent immature particles without egress potential </a:t>
            </a:r>
          </a:p>
          <a:p>
            <a:pPr marL="171450" indent="-171450">
              <a:buFont typeface="Wingdings"/>
              <a:buChar char="à"/>
            </a:pPr>
            <a:r>
              <a:rPr lang="en-US" sz="1200" kern="1200" dirty="0" smtClean="0">
                <a:solidFill>
                  <a:schemeClr val="tx1"/>
                </a:solidFill>
                <a:effectLst/>
                <a:latin typeface="+mn-lt"/>
                <a:ea typeface="+mn-ea"/>
                <a:cs typeface="+mn-cs"/>
              </a:rPr>
              <a:t> FC-P2 display a further maturation step which enables active release.</a:t>
            </a:r>
            <a:endParaRPr lang="en-US"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2F3DF03A-DD2D-4988-86D1-70476219A22C}" type="slidenum">
              <a:rPr lang="de-DE" smtClean="0"/>
              <a:t>16</a:t>
            </a:fld>
            <a:endParaRPr lang="de-DE"/>
          </a:p>
        </p:txBody>
      </p:sp>
    </p:spTree>
    <p:extLst>
      <p:ext uri="{BB962C8B-B14F-4D97-AF65-F5344CB8AC3E}">
        <p14:creationId xmlns:p14="http://schemas.microsoft.com/office/powerpoint/2010/main" val="4201545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Further characterize</a:t>
            </a:r>
            <a:r>
              <a:rPr lang="en-US" baseline="0" dirty="0" smtClean="0"/>
              <a:t> populations </a:t>
            </a:r>
            <a:r>
              <a:rPr lang="en-US" baseline="0" dirty="0" smtClean="0">
                <a:sym typeface="Wingdings" panose="05000000000000000000" pitchFamily="2" charset="2"/>
              </a:rPr>
              <a:t></a:t>
            </a:r>
            <a:r>
              <a:rPr lang="en-US" dirty="0" smtClean="0"/>
              <a:t> intensively purified </a:t>
            </a:r>
            <a:r>
              <a:rPr lang="en-US" dirty="0" smtClean="0">
                <a:sym typeface="Wingdings" panose="05000000000000000000" pitchFamily="2" charset="2"/>
              </a:rPr>
              <a:t> applying</a:t>
            </a:r>
            <a:r>
              <a:rPr lang="en-US" baseline="0" dirty="0" smtClean="0">
                <a:sym typeface="Wingdings" panose="05000000000000000000" pitchFamily="2" charset="2"/>
              </a:rPr>
              <a:t> them to AEX twice. </a:t>
            </a:r>
          </a:p>
          <a:p>
            <a:r>
              <a:rPr lang="en-US" baseline="0" dirty="0" smtClean="0">
                <a:sym typeface="Wingdings" panose="05000000000000000000" pitchFamily="2" charset="2"/>
              </a:rPr>
              <a:t>Used to infect A9 cells  investigate capacity to initiate infection.</a:t>
            </a:r>
          </a:p>
          <a:p>
            <a:r>
              <a:rPr lang="en-US" baseline="0" dirty="0" smtClean="0">
                <a:sym typeface="Wingdings" panose="05000000000000000000" pitchFamily="2" charset="2"/>
              </a:rPr>
              <a:t>Both capsid pop. able to reach the nucleus  genome was replicated efficiently</a:t>
            </a:r>
          </a:p>
          <a:p>
            <a:pPr marL="171450" indent="-171450">
              <a:buFont typeface="Wingdings" pitchFamily="2" charset="2"/>
              <a:buChar char="à"/>
            </a:pPr>
            <a:r>
              <a:rPr lang="en-US" baseline="0" dirty="0" smtClean="0">
                <a:sym typeface="Wingdings" panose="05000000000000000000" pitchFamily="2" charset="2"/>
              </a:rPr>
              <a:t>Represent infectious </a:t>
            </a:r>
            <a:r>
              <a:rPr lang="en-US" baseline="0" dirty="0" err="1" smtClean="0">
                <a:sym typeface="Wingdings" panose="05000000000000000000" pitchFamily="2" charset="2"/>
              </a:rPr>
              <a:t>virions</a:t>
            </a:r>
            <a:endParaRPr lang="en-US" baseline="0" dirty="0" smtClean="0">
              <a:sym typeface="Wingdings" panose="05000000000000000000" pitchFamily="2" charset="2"/>
            </a:endParaRPr>
          </a:p>
          <a:p>
            <a:pPr marL="171450" indent="-171450">
              <a:buFont typeface="Wingdings" pitchFamily="2" charset="2"/>
              <a:buChar char="à"/>
            </a:pPr>
            <a:endParaRPr lang="en-US" baseline="0" dirty="0" smtClean="0">
              <a:sym typeface="Wingdings" panose="05000000000000000000" pitchFamily="2" charset="2"/>
            </a:endParaRPr>
          </a:p>
          <a:p>
            <a:pPr marL="0" indent="0">
              <a:buFont typeface="Wingdings" pitchFamily="2" charset="2"/>
              <a:buNone/>
            </a:pPr>
            <a:r>
              <a:rPr lang="en-US" baseline="0" dirty="0" smtClean="0">
                <a:sym typeface="Wingdings" panose="05000000000000000000" pitchFamily="2" charset="2"/>
              </a:rPr>
              <a:t>As explained previously  DNA-packaging has been suggested to trigger N-VP2 exposure</a:t>
            </a:r>
          </a:p>
          <a:p>
            <a:pPr marL="0" indent="0">
              <a:buFont typeface="Wingdings" pitchFamily="2" charset="2"/>
              <a:buNone/>
            </a:pPr>
            <a:r>
              <a:rPr lang="en-US" sz="1200" kern="1200" dirty="0" smtClean="0">
                <a:solidFill>
                  <a:schemeClr val="tx1"/>
                </a:solidFill>
                <a:effectLst/>
                <a:latin typeface="+mn-lt"/>
                <a:ea typeface="+mn-ea"/>
                <a:cs typeface="+mn-cs"/>
              </a:rPr>
              <a:t>Therefore</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 </a:t>
            </a:r>
            <a:r>
              <a:rPr lang="en-US" sz="1200" kern="1200" dirty="0" smtClean="0">
                <a:solidFill>
                  <a:schemeClr val="tx1"/>
                </a:solidFill>
                <a:effectLst/>
                <a:latin typeface="+mn-lt"/>
                <a:ea typeface="+mn-ea"/>
                <a:cs typeface="+mn-cs"/>
              </a:rPr>
              <a:t>analyzed the surface conformation of N-VP2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two FC populations by IP </a:t>
            </a:r>
          </a:p>
          <a:p>
            <a:pPr marL="0" indent="0">
              <a:buFont typeface="Wingdings" pitchFamily="2" charset="2"/>
              <a:buNone/>
            </a:pP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a specific antibody raised against this region. </a:t>
            </a:r>
          </a:p>
          <a:p>
            <a:pPr marL="0" indent="0">
              <a:buFont typeface="Wingdings" pitchFamily="2" charset="2"/>
              <a:buNone/>
            </a:pPr>
            <a:r>
              <a:rPr lang="en-US" sz="1200" kern="1200" dirty="0" smtClean="0">
                <a:solidFill>
                  <a:schemeClr val="tx1"/>
                </a:solidFill>
                <a:effectLst/>
                <a:latin typeface="+mn-lt"/>
                <a:ea typeface="+mn-ea"/>
                <a:cs typeface="+mn-cs"/>
              </a:rPr>
              <a:t>N-VP2 occupies a surface position in FC-P2 </a:t>
            </a:r>
            <a:r>
              <a:rPr lang="en-US" sz="1200" kern="1200" dirty="0" err="1" smtClean="0">
                <a:solidFill>
                  <a:schemeClr val="tx1"/>
                </a:solidFill>
                <a:effectLst/>
                <a:latin typeface="+mn-lt"/>
                <a:ea typeface="+mn-ea"/>
                <a:cs typeface="+mn-cs"/>
              </a:rPr>
              <a:t>virions</a:t>
            </a:r>
            <a:r>
              <a:rPr lang="en-US" sz="1200" kern="1200" dirty="0" smtClean="0">
                <a:solidFill>
                  <a:schemeClr val="tx1"/>
                </a:solidFill>
                <a:effectLst/>
                <a:latin typeface="+mn-lt"/>
                <a:ea typeface="+mn-ea"/>
                <a:cs typeface="+mn-cs"/>
              </a:rPr>
              <a:t> but is sequestered in FC-P1.</a:t>
            </a:r>
          </a:p>
          <a:p>
            <a:pPr marL="0" indent="0">
              <a:buFont typeface="Wingdings" pitchFamily="2" charset="2"/>
              <a:buNone/>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200" kern="1200" dirty="0" smtClean="0">
                <a:solidFill>
                  <a:schemeClr val="tx1"/>
                </a:solidFill>
                <a:effectLst/>
                <a:latin typeface="+mn-lt"/>
                <a:ea typeface="+mn-ea"/>
                <a:cs typeface="+mn-cs"/>
              </a:rPr>
              <a:t>IF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virion</a:t>
            </a:r>
            <a:r>
              <a:rPr lang="en-US" sz="1200" kern="1200" dirty="0" smtClean="0">
                <a:solidFill>
                  <a:schemeClr val="tx1"/>
                </a:solidFill>
                <a:effectLst/>
                <a:latin typeface="+mn-lt"/>
                <a:ea typeface="+mn-ea"/>
                <a:cs typeface="+mn-cs"/>
              </a:rPr>
              <a:t> progenies bound similarly to A9 cells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200" kern="1200" dirty="0" smtClean="0">
                <a:solidFill>
                  <a:schemeClr val="tx1"/>
                </a:solidFill>
                <a:effectLst/>
                <a:latin typeface="+mn-lt"/>
                <a:ea typeface="+mn-ea"/>
                <a:cs typeface="+mn-cs"/>
              </a:rPr>
              <a:t>N-VP2 of FC-P2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detectable on the surface of the cells. </a:t>
            </a:r>
          </a:p>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N-VP2 was not accessible to specific antibodies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FC-P1 particles.     </a:t>
            </a:r>
          </a:p>
          <a:p>
            <a:pPr marL="0" indent="0">
              <a:buFont typeface="Wingdings" pitchFamily="2" charset="2"/>
              <a:buNone/>
            </a:pPr>
            <a:endParaRPr lang="en-US" sz="1200" kern="1200" dirty="0" smtClean="0">
              <a:solidFill>
                <a:schemeClr val="tx1"/>
              </a:solidFill>
              <a:effectLst/>
              <a:latin typeface="+mn-lt"/>
              <a:ea typeface="+mn-ea"/>
              <a:cs typeface="+mn-cs"/>
            </a:endParaRPr>
          </a:p>
          <a:p>
            <a:pPr marL="0" indent="0">
              <a:buFont typeface="Wingdings" pitchFamily="2" charset="2"/>
              <a:buNone/>
            </a:pPr>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17</a:t>
            </a:fld>
            <a:endParaRPr lang="de-DE"/>
          </a:p>
        </p:txBody>
      </p:sp>
    </p:spTree>
    <p:extLst>
      <p:ext uri="{BB962C8B-B14F-4D97-AF65-F5344CB8AC3E}">
        <p14:creationId xmlns:p14="http://schemas.microsoft.com/office/powerpoint/2010/main" val="4278652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CHT </a:t>
            </a:r>
            <a:r>
              <a:rPr lang="en-US" dirty="0" smtClean="0">
                <a:sym typeface="Wingdings" panose="05000000000000000000" pitchFamily="2" charset="2"/>
              </a:rPr>
              <a:t> </a:t>
            </a:r>
            <a:r>
              <a:rPr lang="en-US" dirty="0" err="1" smtClean="0">
                <a:sym typeface="Wingdings" panose="05000000000000000000" pitchFamily="2" charset="2"/>
              </a:rPr>
              <a:t>mimick</a:t>
            </a:r>
            <a:r>
              <a:rPr lang="en-US" dirty="0" smtClean="0">
                <a:sym typeface="Wingdings" panose="05000000000000000000" pitchFamily="2" charset="2"/>
              </a:rPr>
              <a:t> the</a:t>
            </a:r>
            <a:r>
              <a:rPr lang="en-US" baseline="0" dirty="0" smtClean="0">
                <a:sym typeface="Wingdings" panose="05000000000000000000" pitchFamily="2" charset="2"/>
              </a:rPr>
              <a:t> in vivo cleavage of </a:t>
            </a:r>
            <a:r>
              <a:rPr lang="en-US" baseline="0" dirty="0" smtClean="0">
                <a:sym typeface="Wingdings" panose="05000000000000000000" pitchFamily="2" charset="2"/>
              </a:rPr>
              <a:t>N-VP2  occurs in endosomes, entry</a:t>
            </a:r>
            <a:endParaRPr lang="en-US" baseline="0" dirty="0" smtClean="0">
              <a:sym typeface="Wingdings" panose="05000000000000000000" pitchFamily="2" charset="2"/>
            </a:endParaRPr>
          </a:p>
          <a:p>
            <a:r>
              <a:rPr lang="en-US" baseline="0" dirty="0" smtClean="0">
                <a:sym typeface="Wingdings" panose="05000000000000000000" pitchFamily="2" charset="2"/>
              </a:rPr>
              <a:t>EC do not expose N-VP2  not accessible to </a:t>
            </a:r>
            <a:r>
              <a:rPr lang="en-US" baseline="0" dirty="0" err="1" smtClean="0">
                <a:sym typeface="Wingdings" panose="05000000000000000000" pitchFamily="2" charset="2"/>
              </a:rPr>
              <a:t>prot.</a:t>
            </a:r>
            <a:r>
              <a:rPr lang="en-US" baseline="0" dirty="0" smtClean="0">
                <a:sym typeface="Wingdings" panose="05000000000000000000" pitchFamily="2" charset="2"/>
              </a:rPr>
              <a:t> Digestion</a:t>
            </a:r>
          </a:p>
          <a:p>
            <a:endParaRPr lang="en-US" dirty="0" smtClean="0"/>
          </a:p>
          <a:p>
            <a:r>
              <a:rPr lang="en-US" dirty="0" smtClean="0"/>
              <a:t>Purified capsid pop. Separately subjected</a:t>
            </a:r>
            <a:r>
              <a:rPr lang="en-US" baseline="0" dirty="0" smtClean="0"/>
              <a:t> to </a:t>
            </a:r>
            <a:r>
              <a:rPr lang="en-US" baseline="0" dirty="0" err="1" smtClean="0"/>
              <a:t>prot.</a:t>
            </a:r>
            <a:r>
              <a:rPr lang="en-US" baseline="0" dirty="0" smtClean="0"/>
              <a:t> Digestion by CHT </a:t>
            </a:r>
            <a:r>
              <a:rPr lang="en-US" dirty="0" smtClean="0">
                <a:sym typeface="Wingdings" panose="05000000000000000000" pitchFamily="2" charset="2"/>
              </a:rPr>
              <a:t> Neutral or acidic cond.</a:t>
            </a:r>
            <a:endParaRPr lang="en-US" dirty="0" smtClean="0"/>
          </a:p>
          <a:p>
            <a:r>
              <a:rPr lang="en-US" dirty="0" smtClean="0"/>
              <a:t>FC-P2 completely processed under all tested cond. </a:t>
            </a:r>
            <a:r>
              <a:rPr lang="en-US" dirty="0" smtClean="0">
                <a:sym typeface="Wingdings" panose="05000000000000000000" pitchFamily="2" charset="2"/>
              </a:rPr>
              <a:t> In </a:t>
            </a:r>
            <a:r>
              <a:rPr lang="en-US" dirty="0" err="1" smtClean="0">
                <a:sym typeface="Wingdings" panose="05000000000000000000" pitchFamily="2" charset="2"/>
              </a:rPr>
              <a:t>contarst</a:t>
            </a:r>
            <a:r>
              <a:rPr lang="en-US" dirty="0" smtClean="0">
                <a:sym typeface="Wingdings" panose="05000000000000000000" pitchFamily="2" charset="2"/>
              </a:rPr>
              <a:t>,</a:t>
            </a:r>
            <a:r>
              <a:rPr lang="en-US" baseline="0" dirty="0" smtClean="0">
                <a:sym typeface="Wingdings" panose="05000000000000000000" pitchFamily="2" charset="2"/>
              </a:rPr>
              <a:t> N-VP2 of FC-P1  only marginally </a:t>
            </a:r>
          </a:p>
          <a:p>
            <a:r>
              <a:rPr lang="en-US" baseline="0" dirty="0" smtClean="0">
                <a:sym typeface="Wingdings" panose="05000000000000000000" pitchFamily="2" charset="2"/>
              </a:rPr>
              <a:t>Accessible to CHT under neutral cond.  required acidification to improve cleavage rate.</a:t>
            </a:r>
          </a:p>
          <a:p>
            <a:r>
              <a:rPr lang="en-US" baseline="0" dirty="0" smtClean="0">
                <a:sym typeface="Wingdings" panose="05000000000000000000" pitchFamily="2" charset="2"/>
              </a:rPr>
              <a:t>!!! Substantial amount of VP2 that remained unprocessed  EC which elute in the same AEX fractions as FC-P1  but not cleavable</a:t>
            </a:r>
          </a:p>
          <a:p>
            <a:endParaRPr lang="en-US" baseline="0" dirty="0" smtClean="0">
              <a:sym typeface="Wingdings" panose="05000000000000000000" pitchFamily="2" charset="2"/>
            </a:endParaRPr>
          </a:p>
          <a:p>
            <a:r>
              <a:rPr lang="en-US" baseline="0" dirty="0" smtClean="0">
                <a:sym typeface="Wingdings" panose="05000000000000000000" pitchFamily="2" charset="2"/>
              </a:rPr>
              <a:t>Increased exposure of N-VP2 of FC-P1 under acidic cond. Or increased temp.  confirmed by IP (spec. ab)</a:t>
            </a:r>
          </a:p>
          <a:p>
            <a:endParaRPr lang="en-US" baseline="0" dirty="0" smtClean="0">
              <a:sym typeface="Wingdings" panose="05000000000000000000" pitchFamily="2" charset="2"/>
            </a:endParaRPr>
          </a:p>
          <a:p>
            <a:r>
              <a:rPr lang="en-US" sz="1200" kern="1200" dirty="0" smtClean="0">
                <a:solidFill>
                  <a:schemeClr val="tx1"/>
                </a:solidFill>
                <a:effectLst/>
                <a:latin typeface="+mn-lt"/>
                <a:ea typeface="+mn-ea"/>
                <a:cs typeface="+mn-cs"/>
              </a:rPr>
              <a:t>When </a:t>
            </a:r>
            <a:r>
              <a:rPr lang="en-US" sz="1200" kern="1200" dirty="0" err="1" smtClean="0">
                <a:solidFill>
                  <a:schemeClr val="tx1"/>
                </a:solidFill>
                <a:effectLst/>
                <a:latin typeface="+mn-lt"/>
                <a:ea typeface="+mn-ea"/>
                <a:cs typeface="+mn-cs"/>
              </a:rPr>
              <a:t>inc.</a:t>
            </a:r>
            <a:r>
              <a:rPr lang="en-US" sz="1200" kern="1200" dirty="0" smtClean="0">
                <a:solidFill>
                  <a:schemeClr val="tx1"/>
                </a:solidFill>
                <a:effectLst/>
                <a:latin typeface="+mn-lt"/>
                <a:ea typeface="+mn-ea"/>
                <a:cs typeface="+mn-cs"/>
              </a:rPr>
              <a:t> with cells: N-VP2 of FC-P1 became exposed following internal. and a proportion remained detectable</a:t>
            </a:r>
            <a:r>
              <a:rPr lang="en-US" sz="1200" kern="1200" baseline="0" dirty="0" smtClean="0">
                <a:solidFill>
                  <a:schemeClr val="tx1"/>
                </a:solidFill>
                <a:effectLst/>
                <a:latin typeface="+mn-lt"/>
                <a:ea typeface="+mn-ea"/>
                <a:cs typeface="+mn-cs"/>
              </a:rPr>
              <a:t> for several </a:t>
            </a:r>
            <a:r>
              <a:rPr lang="en-US" sz="1200" kern="1200" baseline="0" dirty="0" err="1" smtClean="0">
                <a:solidFill>
                  <a:schemeClr val="tx1"/>
                </a:solidFill>
                <a:effectLst/>
                <a:latin typeface="+mn-lt"/>
                <a:ea typeface="+mn-ea"/>
                <a:cs typeface="+mn-cs"/>
              </a:rPr>
              <a:t>hpI</a:t>
            </a:r>
            <a:r>
              <a:rPr lang="en-US" sz="1200" kern="1200" baseline="0" dirty="0" smtClean="0">
                <a:solidFill>
                  <a:schemeClr val="tx1"/>
                </a:solidFill>
                <a:effectLst/>
                <a:latin typeface="+mn-lt"/>
                <a:ea typeface="+mn-ea"/>
                <a:cs typeface="+mn-cs"/>
              </a:rPr>
              <a:t>.</a:t>
            </a:r>
          </a:p>
          <a:p>
            <a:pPr marL="171450" indent="-171450">
              <a:buFont typeface="Wingdings"/>
              <a:buChar char="à"/>
            </a:pPr>
            <a:r>
              <a:rPr lang="en-US" sz="1200" kern="1200" baseline="0" dirty="0" smtClean="0">
                <a:solidFill>
                  <a:schemeClr val="tx1"/>
                </a:solidFill>
                <a:effectLst/>
                <a:latin typeface="+mn-lt"/>
                <a:ea typeface="+mn-ea"/>
                <a:cs typeface="+mn-cs"/>
                <a:sym typeface="Wingdings" panose="05000000000000000000" pitchFamily="2" charset="2"/>
              </a:rPr>
              <a:t>Indicates slower processing of VP2 to VP3</a:t>
            </a:r>
          </a:p>
          <a:p>
            <a:pPr marL="171450" indent="-171450">
              <a:buFont typeface="Wingdings"/>
              <a:buChar char="à"/>
            </a:pPr>
            <a:endParaRPr lang="en-US" sz="1200" kern="1200" baseline="0" dirty="0" smtClean="0">
              <a:solidFill>
                <a:schemeClr val="tx1"/>
              </a:solidFill>
              <a:effectLst/>
              <a:latin typeface="+mn-lt"/>
              <a:ea typeface="+mn-ea"/>
              <a:cs typeface="+mn-cs"/>
              <a:sym typeface="Wingdings" panose="05000000000000000000" pitchFamily="2" charset="2"/>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next investigated whether the sequestered N-VP2 conformation of FC-P1 is responsible for its distinct AEX profile. Therefore, FC-P1 </a:t>
            </a:r>
            <a:r>
              <a:rPr lang="en-US" sz="1200" kern="1200" dirty="0" err="1" smtClean="0">
                <a:solidFill>
                  <a:schemeClr val="tx1"/>
                </a:solidFill>
                <a:effectLst/>
                <a:latin typeface="+mn-lt"/>
                <a:ea typeface="+mn-ea"/>
                <a:cs typeface="+mn-cs"/>
              </a:rPr>
              <a:t>virions</a:t>
            </a:r>
            <a:r>
              <a:rPr lang="en-US" sz="1200" kern="1200" dirty="0" smtClean="0">
                <a:solidFill>
                  <a:schemeClr val="tx1"/>
                </a:solidFill>
                <a:effectLst/>
                <a:latin typeface="+mn-lt"/>
                <a:ea typeface="+mn-ea"/>
                <a:cs typeface="+mn-cs"/>
              </a:rPr>
              <a:t> were exposed to acidic conditions to provoke N-VP2 externalization. When we analyze their AEX-qPCR it shows that despite the externalization of N-VP2 the AEX profile remained unchanged. Accordingly, the distinct N-VP2 conformation is not responsible for the different AEX profile. </a:t>
            </a:r>
          </a:p>
          <a:p>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18</a:t>
            </a:fld>
            <a:endParaRPr lang="de-DE"/>
          </a:p>
        </p:txBody>
      </p:sp>
    </p:spTree>
    <p:extLst>
      <p:ext uri="{BB962C8B-B14F-4D97-AF65-F5344CB8AC3E}">
        <p14:creationId xmlns:p14="http://schemas.microsoft.com/office/powerpoint/2010/main" val="1356502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45</a:t>
            </a:fld>
            <a:endParaRPr lang="de-DE"/>
          </a:p>
        </p:txBody>
      </p:sp>
    </p:spTree>
    <p:extLst>
      <p:ext uri="{BB962C8B-B14F-4D97-AF65-F5344CB8AC3E}">
        <p14:creationId xmlns:p14="http://schemas.microsoft.com/office/powerpoint/2010/main" val="290012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All</a:t>
            </a:r>
            <a:r>
              <a:rPr lang="en-US" b="1" baseline="0" dirty="0" smtClean="0"/>
              <a:t> types of organisms</a:t>
            </a:r>
          </a:p>
          <a:p>
            <a:r>
              <a:rPr lang="en-US" baseline="0" dirty="0" smtClean="0"/>
              <a:t>In every </a:t>
            </a:r>
            <a:r>
              <a:rPr lang="en-US" b="1" baseline="0" dirty="0" smtClean="0"/>
              <a:t>ecosystem</a:t>
            </a:r>
            <a:r>
              <a:rPr lang="en-US" baseline="0" dirty="0" smtClean="0"/>
              <a:t> on earth</a:t>
            </a:r>
          </a:p>
          <a:p>
            <a:r>
              <a:rPr lang="en-US" baseline="0" dirty="0" smtClean="0"/>
              <a:t>	Virus is a set of genes </a:t>
            </a:r>
            <a:r>
              <a:rPr lang="en-US" b="1" baseline="0" dirty="0" smtClean="0"/>
              <a:t>composed of either RNA or DNA</a:t>
            </a:r>
          </a:p>
          <a:p>
            <a:r>
              <a:rPr lang="en-US" baseline="0" dirty="0" smtClean="0"/>
              <a:t>	Genome </a:t>
            </a:r>
            <a:r>
              <a:rPr lang="en-US" b="1" baseline="0" dirty="0" smtClean="0"/>
              <a:t>packaged into a protein coat</a:t>
            </a:r>
          </a:p>
          <a:p>
            <a:r>
              <a:rPr lang="en-US" baseline="0" dirty="0" smtClean="0"/>
              <a:t>	</a:t>
            </a:r>
            <a:r>
              <a:rPr lang="en-US" b="1" baseline="0" dirty="0" smtClean="0"/>
              <a:t>lipid bilayer membrane external to the coat </a:t>
            </a:r>
            <a:r>
              <a:rPr lang="en-US" baseline="0" dirty="0" smtClean="0">
                <a:sym typeface="Wingdings" panose="05000000000000000000" pitchFamily="2" charset="2"/>
              </a:rPr>
              <a:t> called envelope</a:t>
            </a:r>
          </a:p>
          <a:p>
            <a:r>
              <a:rPr lang="en-US" baseline="0" dirty="0" smtClean="0">
                <a:sym typeface="Wingdings" panose="05000000000000000000" pitchFamily="2" charset="2"/>
              </a:rPr>
              <a:t>Vast diversity of morphologies  electron microscopy pictures</a:t>
            </a:r>
          </a:p>
          <a:p>
            <a:r>
              <a:rPr lang="en-US" baseline="0" dirty="0" smtClean="0">
                <a:sym typeface="Wingdings" panose="05000000000000000000" pitchFamily="2" charset="2"/>
              </a:rPr>
              <a:t>	helical</a:t>
            </a:r>
          </a:p>
          <a:p>
            <a:r>
              <a:rPr lang="en-US" baseline="0" dirty="0" smtClean="0">
                <a:sym typeface="Wingdings" panose="05000000000000000000" pitchFamily="2" charset="2"/>
              </a:rPr>
              <a:t>	icosahedral</a:t>
            </a:r>
          </a:p>
          <a:p>
            <a:r>
              <a:rPr lang="en-US" baseline="0" dirty="0" smtClean="0">
                <a:sym typeface="Wingdings" panose="05000000000000000000" pitchFamily="2" charset="2"/>
              </a:rPr>
              <a:t>	enveloped</a:t>
            </a:r>
          </a:p>
          <a:p>
            <a:r>
              <a:rPr lang="en-US" baseline="0" dirty="0" smtClean="0">
                <a:sym typeface="Wingdings" panose="05000000000000000000" pitchFamily="2" charset="2"/>
              </a:rPr>
              <a:t>	complex  </a:t>
            </a:r>
            <a:r>
              <a:rPr lang="en-US" baseline="0" dirty="0" err="1" smtClean="0">
                <a:sym typeface="Wingdings" panose="05000000000000000000" pitchFamily="2" charset="2"/>
              </a:rPr>
              <a:t>prolate</a:t>
            </a:r>
            <a:r>
              <a:rPr lang="en-US" baseline="0" dirty="0" smtClean="0">
                <a:sym typeface="Wingdings" panose="05000000000000000000" pitchFamily="2" charset="2"/>
              </a:rPr>
              <a:t> (icosahedron with elongated 5-fold axis)</a:t>
            </a:r>
          </a:p>
          <a:p>
            <a:endParaRPr lang="en-US" baseline="0" dirty="0" smtClean="0">
              <a:sym typeface="Wingdings" panose="05000000000000000000" pitchFamily="2" charset="2"/>
            </a:endParaRPr>
          </a:p>
          <a:p>
            <a:endParaRPr lang="en-US" baseline="0" dirty="0" smtClean="0">
              <a:sym typeface="Wingdings" panose="05000000000000000000" pitchFamily="2" charset="2"/>
            </a:endParaRPr>
          </a:p>
          <a:p>
            <a:r>
              <a:rPr lang="en-US" b="1" baseline="0" dirty="0" smtClean="0">
                <a:sym typeface="Wingdings" panose="05000000000000000000" pitchFamily="2" charset="2"/>
              </a:rPr>
              <a:t>Digression </a:t>
            </a:r>
            <a:r>
              <a:rPr lang="en-US" baseline="0" dirty="0" smtClean="0">
                <a:sym typeface="Wingdings" panose="05000000000000000000" pitchFamily="2" charset="2"/>
              </a:rPr>
              <a:t>to the history..</a:t>
            </a:r>
          </a:p>
          <a:p>
            <a:r>
              <a:rPr lang="en-US" baseline="0" dirty="0" smtClean="0">
                <a:sym typeface="Wingdings" panose="05000000000000000000" pitchFamily="2" charset="2"/>
              </a:rPr>
              <a:t>TMV first virus which has been crystallized in 1935</a:t>
            </a:r>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2</a:t>
            </a:fld>
            <a:endParaRPr lang="de-DE"/>
          </a:p>
        </p:txBody>
      </p:sp>
    </p:spTree>
    <p:extLst>
      <p:ext uri="{BB962C8B-B14F-4D97-AF65-F5344CB8AC3E}">
        <p14:creationId xmlns:p14="http://schemas.microsoft.com/office/powerpoint/2010/main" val="354890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Organize the vast variety of different viruses </a:t>
            </a:r>
            <a:r>
              <a:rPr lang="en-US" dirty="0" smtClean="0">
                <a:sym typeface="Wingdings" panose="05000000000000000000" pitchFamily="2" charset="2"/>
              </a:rPr>
              <a:t> </a:t>
            </a:r>
            <a:r>
              <a:rPr lang="en-US" b="1" dirty="0" smtClean="0">
                <a:sym typeface="Wingdings" panose="05000000000000000000" pitchFamily="2" charset="2"/>
              </a:rPr>
              <a:t>ICTV classification</a:t>
            </a:r>
            <a:r>
              <a:rPr lang="en-US" b="1" baseline="0" dirty="0" smtClean="0">
                <a:sym typeface="Wingdings" panose="05000000000000000000" pitchFamily="2" charset="2"/>
              </a:rPr>
              <a:t> system</a:t>
            </a:r>
          </a:p>
          <a:p>
            <a:r>
              <a:rPr lang="en-US" baseline="0" dirty="0" smtClean="0">
                <a:sym typeface="Wingdings" panose="05000000000000000000" pitchFamily="2" charset="2"/>
              </a:rPr>
              <a:t>Based on phenotypic characteristics</a:t>
            </a:r>
          </a:p>
          <a:p>
            <a:r>
              <a:rPr lang="en-US" baseline="0" dirty="0" smtClean="0">
                <a:sym typeface="Wingdings" panose="05000000000000000000" pitchFamily="2" charset="2"/>
              </a:rPr>
              <a:t>	morphology</a:t>
            </a:r>
          </a:p>
          <a:p>
            <a:r>
              <a:rPr lang="en-US" baseline="0" dirty="0" smtClean="0">
                <a:sym typeface="Wingdings" panose="05000000000000000000" pitchFamily="2" charset="2"/>
              </a:rPr>
              <a:t>	type of nucleic acids</a:t>
            </a:r>
          </a:p>
          <a:p>
            <a:r>
              <a:rPr lang="en-US" baseline="0" dirty="0" smtClean="0">
                <a:sym typeface="Wingdings" panose="05000000000000000000" pitchFamily="2" charset="2"/>
              </a:rPr>
              <a:t>	mode of replication</a:t>
            </a:r>
          </a:p>
          <a:p>
            <a:r>
              <a:rPr lang="en-US" baseline="0" dirty="0" smtClean="0">
                <a:sym typeface="Wingdings" panose="05000000000000000000" pitchFamily="2" charset="2"/>
              </a:rPr>
              <a:t>	host range</a:t>
            </a:r>
          </a:p>
          <a:p>
            <a:r>
              <a:rPr lang="en-US" baseline="0" dirty="0" smtClean="0">
                <a:sym typeface="Wingdings" panose="05000000000000000000" pitchFamily="2" charset="2"/>
              </a:rPr>
              <a:t>	type of disease it causes</a:t>
            </a:r>
          </a:p>
          <a:p>
            <a:r>
              <a:rPr lang="en-US" b="1" baseline="0" dirty="0" smtClean="0">
                <a:sym typeface="Wingdings" panose="05000000000000000000" pitchFamily="2" charset="2"/>
              </a:rPr>
              <a:t>Baltimore </a:t>
            </a:r>
            <a:r>
              <a:rPr lang="en-US" baseline="0" dirty="0" smtClean="0">
                <a:sym typeface="Wingdings" panose="05000000000000000000" pitchFamily="2" charset="2"/>
              </a:rPr>
              <a:t>classification  </a:t>
            </a:r>
            <a:r>
              <a:rPr lang="en-US" b="1" baseline="0" dirty="0" smtClean="0">
                <a:sym typeface="Wingdings" panose="05000000000000000000" pitchFamily="2" charset="2"/>
              </a:rPr>
              <a:t>simplified classification system</a:t>
            </a:r>
          </a:p>
          <a:p>
            <a:r>
              <a:rPr lang="en-US" baseline="0" dirty="0" smtClean="0">
                <a:sym typeface="Wingdings" panose="05000000000000000000" pitchFamily="2" charset="2"/>
              </a:rPr>
              <a:t>	just considering the mechanism of mRNA production</a:t>
            </a:r>
          </a:p>
          <a:p>
            <a:r>
              <a:rPr lang="en-US" baseline="0" dirty="0" smtClean="0">
                <a:sym typeface="Wingdings" panose="05000000000000000000" pitchFamily="2" charset="2"/>
              </a:rPr>
              <a:t>In the table based on the ICTV classification system</a:t>
            </a:r>
          </a:p>
          <a:p>
            <a:r>
              <a:rPr lang="en-US" baseline="0" dirty="0" smtClean="0">
                <a:sym typeface="Wingdings" panose="05000000000000000000" pitchFamily="2" charset="2"/>
              </a:rPr>
              <a:t>	Parvoviruses: </a:t>
            </a:r>
            <a:r>
              <a:rPr lang="en-US" b="1" baseline="0" dirty="0" smtClean="0">
                <a:sym typeface="Wingdings" panose="05000000000000000000" pitchFamily="2" charset="2"/>
              </a:rPr>
              <a:t>only viruses in  the known biosphere </a:t>
            </a:r>
            <a:r>
              <a:rPr lang="en-US" baseline="0" dirty="0" smtClean="0">
                <a:sym typeface="Wingdings" panose="05000000000000000000" pitchFamily="2" charset="2"/>
              </a:rPr>
              <a:t>that have both </a:t>
            </a:r>
            <a:r>
              <a:rPr lang="en-US" b="1" baseline="0" dirty="0" smtClean="0">
                <a:sym typeface="Wingdings" panose="05000000000000000000" pitchFamily="2" charset="2"/>
              </a:rPr>
              <a:t>linear </a:t>
            </a:r>
            <a:r>
              <a:rPr lang="en-US" baseline="0" dirty="0" smtClean="0">
                <a:sym typeface="Wingdings" panose="05000000000000000000" pitchFamily="2" charset="2"/>
              </a:rPr>
              <a:t>and </a:t>
            </a:r>
            <a:r>
              <a:rPr lang="en-US" b="1" baseline="0" dirty="0" smtClean="0">
                <a:sym typeface="Wingdings" panose="05000000000000000000" pitchFamily="2" charset="2"/>
              </a:rPr>
              <a:t>single-stranded DNA </a:t>
            </a:r>
            <a:r>
              <a:rPr lang="en-US" baseline="0" dirty="0" smtClean="0">
                <a:sym typeface="Wingdings" panose="05000000000000000000" pitchFamily="2" charset="2"/>
              </a:rPr>
              <a:t>genomes</a:t>
            </a:r>
            <a:endParaRPr lang="en-US" dirty="0" smtClean="0">
              <a:sym typeface="Wingdings" panose="05000000000000000000" pitchFamily="2" charset="2"/>
            </a:endParaRPr>
          </a:p>
        </p:txBody>
      </p:sp>
      <p:sp>
        <p:nvSpPr>
          <p:cNvPr id="4" name="Foliennummernplatzhalter 3"/>
          <p:cNvSpPr>
            <a:spLocks noGrp="1"/>
          </p:cNvSpPr>
          <p:nvPr>
            <p:ph type="sldNum" sz="quarter" idx="10"/>
          </p:nvPr>
        </p:nvSpPr>
        <p:spPr/>
        <p:txBody>
          <a:bodyPr/>
          <a:lstStyle/>
          <a:p>
            <a:fld id="{2F3DF03A-DD2D-4988-86D1-70476219A22C}" type="slidenum">
              <a:rPr lang="de-DE" smtClean="0"/>
              <a:t>3</a:t>
            </a:fld>
            <a:endParaRPr lang="de-DE"/>
          </a:p>
        </p:txBody>
      </p:sp>
    </p:spTree>
    <p:extLst>
      <p:ext uri="{BB962C8B-B14F-4D97-AF65-F5344CB8AC3E}">
        <p14:creationId xmlns:p14="http://schemas.microsoft.com/office/powerpoint/2010/main" val="4059811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Viruses can differ significantly in size</a:t>
            </a:r>
          </a:p>
          <a:p>
            <a:r>
              <a:rPr lang="en-US" dirty="0" smtClean="0"/>
              <a:t>	smallpox: very complex dimension: 200 by 300 nm</a:t>
            </a:r>
          </a:p>
          <a:p>
            <a:r>
              <a:rPr lang="en-US" dirty="0" smtClean="0"/>
              <a:t>	TMV: can</a:t>
            </a:r>
            <a:r>
              <a:rPr lang="en-US" baseline="0" dirty="0" smtClean="0"/>
              <a:t> be 300 nm in length</a:t>
            </a:r>
          </a:p>
          <a:p>
            <a:r>
              <a:rPr lang="en-US" baseline="0" dirty="0" smtClean="0"/>
              <a:t>	Other viruses like Parvoviruses and Polioviruses much smaller having a size of only 25-30 nm</a:t>
            </a:r>
          </a:p>
          <a:p>
            <a:r>
              <a:rPr lang="en-US" baseline="0" dirty="0" smtClean="0"/>
              <a:t>This picture is for the </a:t>
            </a:r>
            <a:r>
              <a:rPr lang="en-US" baseline="0" dirty="0" err="1" smtClean="0"/>
              <a:t>Polaceck</a:t>
            </a:r>
            <a:r>
              <a:rPr lang="en-US" baseline="0" dirty="0" smtClean="0"/>
              <a:t> group.. Parvovirus same size as </a:t>
            </a:r>
            <a:r>
              <a:rPr lang="en-US" baseline="0" dirty="0" err="1" smtClean="0"/>
              <a:t>ribosom</a:t>
            </a:r>
            <a:endParaRPr lang="en-US" baseline="0" dirty="0" smtClean="0"/>
          </a:p>
          <a:p>
            <a:r>
              <a:rPr lang="en-US" baseline="0" dirty="0" smtClean="0"/>
              <a:t>Hence, the prefix </a:t>
            </a:r>
            <a:r>
              <a:rPr lang="en-US" baseline="0" dirty="0" err="1" smtClean="0"/>
              <a:t>parvum</a:t>
            </a:r>
            <a:r>
              <a:rPr lang="en-US" baseline="0" dirty="0" smtClean="0"/>
              <a:t> which means small in </a:t>
            </a:r>
            <a:r>
              <a:rPr lang="en-US" baseline="0" dirty="0" err="1" smtClean="0"/>
              <a:t>latin</a:t>
            </a:r>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4</a:t>
            </a:fld>
            <a:endParaRPr lang="de-DE"/>
          </a:p>
        </p:txBody>
      </p:sp>
    </p:spTree>
    <p:extLst>
      <p:ext uri="{BB962C8B-B14F-4D97-AF65-F5344CB8AC3E}">
        <p14:creationId xmlns:p14="http://schemas.microsoft.com/office/powerpoint/2010/main" val="11688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After the general introduction </a:t>
            </a:r>
            <a:r>
              <a:rPr lang="en-US" dirty="0" smtClean="0">
                <a:sym typeface="Wingdings" panose="05000000000000000000" pitchFamily="2" charset="2"/>
              </a:rPr>
              <a:t> PARVOVIRUSES</a:t>
            </a:r>
          </a:p>
          <a:p>
            <a:r>
              <a:rPr lang="en-US" dirty="0" smtClean="0">
                <a:sym typeface="Wingdings" panose="05000000000000000000" pitchFamily="2" charset="2"/>
              </a:rPr>
              <a:t>Why is it interesting to </a:t>
            </a:r>
            <a:r>
              <a:rPr lang="en-US" b="1" dirty="0" smtClean="0">
                <a:sym typeface="Wingdings" panose="05000000000000000000" pitchFamily="2" charset="2"/>
              </a:rPr>
              <a:t>study their biology</a:t>
            </a:r>
            <a:r>
              <a:rPr lang="en-US" dirty="0" smtClean="0">
                <a:sym typeface="Wingdings" panose="05000000000000000000" pitchFamily="2" charset="2"/>
              </a:rPr>
              <a:t>?</a:t>
            </a:r>
          </a:p>
          <a:p>
            <a:r>
              <a:rPr lang="en-US" dirty="0" smtClean="0">
                <a:sym typeface="Wingdings" panose="05000000000000000000" pitchFamily="2" charset="2"/>
              </a:rPr>
              <a:t>	First</a:t>
            </a:r>
            <a:r>
              <a:rPr lang="en-US" baseline="0" dirty="0" smtClean="0">
                <a:sym typeface="Wingdings" panose="05000000000000000000" pitchFamily="2" charset="2"/>
              </a:rPr>
              <a:t> of all, </a:t>
            </a:r>
            <a:r>
              <a:rPr lang="en-US" b="1" baseline="0" dirty="0" smtClean="0">
                <a:sym typeface="Wingdings" panose="05000000000000000000" pitchFamily="2" charset="2"/>
              </a:rPr>
              <a:t>important human </a:t>
            </a:r>
            <a:r>
              <a:rPr lang="en-US" b="1" baseline="0" dirty="0" err="1" smtClean="0">
                <a:sym typeface="Wingdings" panose="05000000000000000000" pitchFamily="2" charset="2"/>
              </a:rPr>
              <a:t>pathogenes</a:t>
            </a:r>
            <a:r>
              <a:rPr lang="en-US" b="1" baseline="0" dirty="0" smtClean="0">
                <a:sym typeface="Wingdings" panose="05000000000000000000" pitchFamily="2" charset="2"/>
              </a:rPr>
              <a:t> </a:t>
            </a:r>
            <a:r>
              <a:rPr lang="en-US" baseline="0" dirty="0" smtClean="0">
                <a:sym typeface="Wingdings" panose="05000000000000000000" pitchFamily="2" charset="2"/>
              </a:rPr>
              <a:t> can cause severe disease</a:t>
            </a:r>
          </a:p>
          <a:p>
            <a:r>
              <a:rPr lang="en-US" baseline="0" dirty="0" smtClean="0">
                <a:sym typeface="Wingdings" panose="05000000000000000000" pitchFamily="2" charset="2"/>
              </a:rPr>
              <a:t>		</a:t>
            </a:r>
            <a:r>
              <a:rPr lang="en-US" baseline="0" dirty="0" err="1" smtClean="0">
                <a:sym typeface="Wingdings" panose="05000000000000000000" pitchFamily="2" charset="2"/>
              </a:rPr>
              <a:t>Erythroparvovirus</a:t>
            </a:r>
            <a:r>
              <a:rPr lang="en-US" baseline="0" dirty="0" smtClean="0">
                <a:sym typeface="Wingdings" panose="05000000000000000000" pitchFamily="2" charset="2"/>
              </a:rPr>
              <a:t> B19</a:t>
            </a:r>
          </a:p>
          <a:p>
            <a:r>
              <a:rPr lang="en-US" baseline="0" dirty="0" smtClean="0">
                <a:sym typeface="Wingdings" panose="05000000000000000000" pitchFamily="2" charset="2"/>
              </a:rPr>
              <a:t>		human </a:t>
            </a:r>
            <a:r>
              <a:rPr lang="en-US" baseline="0" dirty="0" err="1" smtClean="0">
                <a:sym typeface="Wingdings" panose="05000000000000000000" pitchFamily="2" charset="2"/>
              </a:rPr>
              <a:t>bocaparvovirus</a:t>
            </a:r>
            <a:endParaRPr lang="en-US" baseline="0" dirty="0" smtClean="0">
              <a:sym typeface="Wingdings" panose="05000000000000000000" pitchFamily="2" charset="2"/>
            </a:endParaRPr>
          </a:p>
          <a:p>
            <a:r>
              <a:rPr lang="en-US" baseline="0" dirty="0" smtClean="0">
                <a:sym typeface="Wingdings" panose="05000000000000000000" pitchFamily="2" charset="2"/>
              </a:rPr>
              <a:t>		</a:t>
            </a:r>
            <a:r>
              <a:rPr lang="en-US" baseline="0" dirty="0" err="1" smtClean="0">
                <a:sym typeface="Wingdings" panose="05000000000000000000" pitchFamily="2" charset="2"/>
              </a:rPr>
              <a:t>tetraparvovirus</a:t>
            </a:r>
            <a:r>
              <a:rPr lang="en-US" baseline="0" dirty="0" smtClean="0">
                <a:sym typeface="Wingdings" panose="05000000000000000000" pitchFamily="2" charset="2"/>
              </a:rPr>
              <a:t> PARV4</a:t>
            </a:r>
          </a:p>
          <a:p>
            <a:r>
              <a:rPr lang="en-US" baseline="0" dirty="0" smtClean="0">
                <a:sym typeface="Wingdings" panose="05000000000000000000" pitchFamily="2" charset="2"/>
              </a:rPr>
              <a:t>Furthermore	AAV represents a further </a:t>
            </a:r>
            <a:r>
              <a:rPr lang="en-US" b="1" baseline="0" dirty="0" smtClean="0">
                <a:sym typeface="Wingdings" panose="05000000000000000000" pitchFamily="2" charset="2"/>
              </a:rPr>
              <a:t>human non-pathogenic parvovirus</a:t>
            </a:r>
          </a:p>
          <a:p>
            <a:r>
              <a:rPr lang="en-US" baseline="0" dirty="0" smtClean="0">
                <a:sym typeface="Wingdings" panose="05000000000000000000" pitchFamily="2" charset="2"/>
              </a:rPr>
              <a:t>		can </a:t>
            </a:r>
            <a:r>
              <a:rPr lang="en-US" b="1" baseline="0" dirty="0" smtClean="0">
                <a:sym typeface="Wingdings" panose="05000000000000000000" pitchFamily="2" charset="2"/>
              </a:rPr>
              <a:t>site-specifically integrate into human chromosome 19 </a:t>
            </a:r>
            <a:r>
              <a:rPr lang="en-US" b="0" baseline="0" dirty="0" smtClean="0">
                <a:sym typeface="Wingdings" panose="05000000000000000000" pitchFamily="2" charset="2"/>
              </a:rPr>
              <a:t>where it can </a:t>
            </a:r>
            <a:r>
              <a:rPr lang="en-US" b="1" baseline="0" dirty="0" smtClean="0">
                <a:sym typeface="Wingdings" panose="05000000000000000000" pitchFamily="2" charset="2"/>
              </a:rPr>
              <a:t>persist</a:t>
            </a:r>
          </a:p>
          <a:p>
            <a:r>
              <a:rPr lang="en-US" baseline="0" dirty="0" smtClean="0">
                <a:sym typeface="Wingdings" panose="05000000000000000000" pitchFamily="2" charset="2"/>
              </a:rPr>
              <a:t>		used as a </a:t>
            </a:r>
            <a:r>
              <a:rPr lang="en-US" b="1" baseline="0" dirty="0" smtClean="0">
                <a:sym typeface="Wingdings" panose="05000000000000000000" pitchFamily="2" charset="2"/>
              </a:rPr>
              <a:t>vector for gene therapy</a:t>
            </a:r>
          </a:p>
          <a:p>
            <a:r>
              <a:rPr lang="en-US" baseline="0" dirty="0" smtClean="0">
                <a:sym typeface="Wingdings" panose="05000000000000000000" pitchFamily="2" charset="2"/>
              </a:rPr>
              <a:t>Moreover,	Simplicity  strongly depend on host cell</a:t>
            </a:r>
          </a:p>
          <a:p>
            <a:r>
              <a:rPr lang="en-US" baseline="0" dirty="0" smtClean="0">
                <a:sym typeface="Wingdings" panose="05000000000000000000" pitchFamily="2" charset="2"/>
              </a:rPr>
              <a:t>		interesting tools to study those immense host-virus interactions</a:t>
            </a:r>
          </a:p>
          <a:p>
            <a:r>
              <a:rPr lang="en-US" baseline="0" dirty="0" smtClean="0">
                <a:sym typeface="Wingdings" panose="05000000000000000000" pitchFamily="2" charset="2"/>
              </a:rPr>
              <a:t>Next,	latter point is in connection with their natural oncolytic and </a:t>
            </a:r>
            <a:r>
              <a:rPr lang="en-US" baseline="0" dirty="0" err="1" smtClean="0">
                <a:sym typeface="Wingdings" panose="05000000000000000000" pitchFamily="2" charset="2"/>
              </a:rPr>
              <a:t>oncotropic</a:t>
            </a:r>
            <a:r>
              <a:rPr lang="en-US" baseline="0" dirty="0" smtClean="0">
                <a:sym typeface="Wingdings" panose="05000000000000000000" pitchFamily="2" charset="2"/>
              </a:rPr>
              <a:t> properties</a:t>
            </a:r>
          </a:p>
          <a:p>
            <a:r>
              <a:rPr lang="en-US" baseline="0" dirty="0" smtClean="0">
                <a:sym typeface="Wingdings" panose="05000000000000000000" pitchFamily="2" charset="2"/>
              </a:rPr>
              <a:t>		elevated proliferation  cancer cells offer a perfect environment  hijack the cellular machinery</a:t>
            </a:r>
          </a:p>
          <a:p>
            <a:r>
              <a:rPr lang="en-US" baseline="0" dirty="0" smtClean="0">
                <a:sym typeface="Wingdings" panose="05000000000000000000" pitchFamily="2" charset="2"/>
              </a:rPr>
              <a:t>		primary cell line of normal origin resisted parvovirus infection but transformed counterparts were sensitive to cytopathic effect</a:t>
            </a:r>
          </a:p>
          <a:p>
            <a:r>
              <a:rPr lang="en-US" baseline="0" dirty="0" smtClean="0">
                <a:sym typeface="Wingdings" panose="05000000000000000000" pitchFamily="2" charset="2"/>
              </a:rPr>
              <a:t>Finally,	compact structure and fact that the lack an envelope</a:t>
            </a:r>
          </a:p>
          <a:p>
            <a:r>
              <a:rPr lang="en-US" baseline="0" dirty="0" smtClean="0">
                <a:sym typeface="Wingdings" panose="05000000000000000000" pitchFamily="2" charset="2"/>
              </a:rPr>
              <a:t>		highly resistant to lipid solvents, alcohol and ether treatments, as well as temp treatment up to 60 °C</a:t>
            </a:r>
          </a:p>
          <a:p>
            <a:r>
              <a:rPr lang="en-US" baseline="0" dirty="0" smtClean="0">
                <a:sym typeface="Wingdings" panose="05000000000000000000" pitchFamily="2" charset="2"/>
              </a:rPr>
              <a:t>		stable at pH range 3-10</a:t>
            </a:r>
          </a:p>
          <a:p>
            <a:r>
              <a:rPr lang="en-US" baseline="0" dirty="0" smtClean="0">
                <a:sym typeface="Wingdings" panose="05000000000000000000" pitchFamily="2" charset="2"/>
              </a:rPr>
              <a:t>		robustness  worst case models to challenge the </a:t>
            </a:r>
            <a:r>
              <a:rPr lang="en-US" b="1" baseline="0" dirty="0" smtClean="0">
                <a:sym typeface="Wingdings" panose="05000000000000000000" pitchFamily="2" charset="2"/>
              </a:rPr>
              <a:t>inactivation</a:t>
            </a:r>
            <a:r>
              <a:rPr lang="en-US" baseline="0" dirty="0" smtClean="0">
                <a:sym typeface="Wingdings" panose="05000000000000000000" pitchFamily="2" charset="2"/>
              </a:rPr>
              <a:t> or </a:t>
            </a:r>
            <a:r>
              <a:rPr lang="en-US" b="1" baseline="0" dirty="0" smtClean="0">
                <a:sym typeface="Wingdings" panose="05000000000000000000" pitchFamily="2" charset="2"/>
              </a:rPr>
              <a:t>elimination</a:t>
            </a:r>
            <a:r>
              <a:rPr lang="en-US" baseline="0" dirty="0" smtClean="0">
                <a:sym typeface="Wingdings" panose="05000000000000000000" pitchFamily="2" charset="2"/>
              </a:rPr>
              <a:t> procedures production of biologics</a:t>
            </a:r>
          </a:p>
          <a:p>
            <a:r>
              <a:rPr lang="en-US" baseline="0" dirty="0" smtClean="0">
                <a:sym typeface="Wingdings" panose="05000000000000000000" pitchFamily="2" charset="2"/>
              </a:rPr>
              <a:t>		</a:t>
            </a:r>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5</a:t>
            </a:fld>
            <a:endParaRPr lang="de-DE"/>
          </a:p>
        </p:txBody>
      </p:sp>
    </p:spTree>
    <p:extLst>
      <p:ext uri="{BB962C8B-B14F-4D97-AF65-F5344CB8AC3E}">
        <p14:creationId xmlns:p14="http://schemas.microsoft.com/office/powerpoint/2010/main" val="291954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1" kern="1200" dirty="0" err="1" smtClean="0">
                <a:solidFill>
                  <a:schemeClr val="tx1"/>
                </a:solidFill>
                <a:effectLst/>
                <a:latin typeface="+mn-lt"/>
                <a:ea typeface="+mn-ea"/>
                <a:cs typeface="+mn-cs"/>
              </a:rPr>
              <a:t>Parvoviridae</a:t>
            </a:r>
            <a:r>
              <a:rPr lang="en-US" sz="1200" kern="1200" dirty="0" smtClean="0">
                <a:solidFill>
                  <a:schemeClr val="tx1"/>
                </a:solidFill>
                <a:effectLst/>
                <a:latin typeface="+mn-lt"/>
                <a:ea typeface="+mn-ea"/>
                <a:cs typeface="+mn-cs"/>
              </a:rPr>
              <a:t> family</a:t>
            </a:r>
            <a:r>
              <a:rPr lang="en-US" sz="120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vast genetic divergence </a:t>
            </a:r>
            <a:r>
              <a:rPr lang="en-US" sz="1200" b="1" kern="1200" dirty="0" smtClean="0">
                <a:solidFill>
                  <a:schemeClr val="tx1"/>
                </a:solidFill>
                <a:effectLst/>
                <a:latin typeface="+mn-lt"/>
                <a:ea typeface="+mn-ea"/>
                <a:cs typeface="+mn-cs"/>
                <a:sym typeface="Wingdings" panose="05000000000000000000" pitchFamily="2" charset="2"/>
              </a:rPr>
              <a:t> </a:t>
            </a:r>
            <a:r>
              <a:rPr lang="en-US" sz="1200" kern="1200" dirty="0" smtClean="0">
                <a:solidFill>
                  <a:schemeClr val="tx1"/>
                </a:solidFill>
                <a:effectLst/>
                <a:latin typeface="+mn-lt"/>
                <a:ea typeface="+mn-ea"/>
                <a:cs typeface="+mn-cs"/>
              </a:rPr>
              <a:t>high </a:t>
            </a:r>
            <a:r>
              <a:rPr lang="en-US" sz="1200" b="1" kern="1200" dirty="0" smtClean="0">
                <a:solidFill>
                  <a:schemeClr val="tx1"/>
                </a:solidFill>
                <a:effectLst/>
                <a:latin typeface="+mn-lt"/>
                <a:ea typeface="+mn-ea"/>
                <a:cs typeface="+mn-cs"/>
              </a:rPr>
              <a:t>mutation rates of parvoviruses similar to RNA viruses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subfamilies </a:t>
            </a:r>
            <a:r>
              <a:rPr lang="en-US" sz="1200" b="1" kern="1200" dirty="0" err="1" smtClean="0">
                <a:solidFill>
                  <a:schemeClr val="tx1"/>
                </a:solidFill>
                <a:effectLst/>
                <a:latin typeface="+mn-lt"/>
                <a:ea typeface="+mn-ea"/>
                <a:cs typeface="+mn-cs"/>
              </a:rPr>
              <a:t>Parvovirinae</a:t>
            </a:r>
            <a:r>
              <a:rPr lang="en-US" sz="1200" b="1" kern="1200" dirty="0" smtClean="0">
                <a:solidFill>
                  <a:schemeClr val="tx1"/>
                </a:solidFill>
                <a:effectLst/>
                <a:latin typeface="+mn-lt"/>
                <a:ea typeface="+mn-ea"/>
                <a:cs typeface="+mn-cs"/>
              </a:rPr>
              <a:t> infecting vertebrates and </a:t>
            </a:r>
            <a:r>
              <a:rPr lang="en-US" sz="1200" b="1" kern="1200" dirty="0" err="1" smtClean="0">
                <a:solidFill>
                  <a:schemeClr val="tx1"/>
                </a:solidFill>
                <a:effectLst/>
                <a:latin typeface="+mn-lt"/>
                <a:ea typeface="+mn-ea"/>
                <a:cs typeface="+mn-cs"/>
              </a:rPr>
              <a:t>Densovirinae</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further subdivided into </a:t>
            </a:r>
            <a:r>
              <a:rPr lang="en-US" sz="1200" b="1" kern="1200" dirty="0" smtClean="0">
                <a:solidFill>
                  <a:schemeClr val="tx1"/>
                </a:solidFill>
                <a:effectLst/>
                <a:latin typeface="+mn-lt"/>
                <a:ea typeface="+mn-ea"/>
                <a:cs typeface="+mn-cs"/>
              </a:rPr>
              <a:t>8 genera</a:t>
            </a:r>
            <a:r>
              <a:rPr lang="en-US" sz="1200" kern="1200" dirty="0" smtClean="0">
                <a:solidFill>
                  <a:schemeClr val="tx1"/>
                </a:solidFill>
                <a:effectLst/>
                <a:latin typeface="+mn-lt"/>
                <a:ea typeface="+mn-ea"/>
                <a:cs typeface="+mn-cs"/>
              </a:rPr>
              <a:t> based on</a:t>
            </a:r>
          </a:p>
          <a:p>
            <a:r>
              <a:rPr lang="en-US" sz="1200" b="1" kern="1200" dirty="0" smtClean="0">
                <a:solidFill>
                  <a:schemeClr val="tx1"/>
                </a:solidFill>
                <a:effectLst/>
                <a:latin typeface="+mn-lt"/>
                <a:ea typeface="+mn-ea"/>
                <a:cs typeface="+mn-cs"/>
              </a:rPr>
              <a:t>Minute virus of mice is the type species of the genera PROTOPARVOVIRUS</a:t>
            </a:r>
            <a:r>
              <a:rPr lang="en-US" sz="1200" kern="1200" dirty="0" smtClean="0">
                <a:solidFill>
                  <a:schemeClr val="tx1"/>
                </a:solidFill>
                <a:effectLst/>
                <a:latin typeface="+mn-lt"/>
                <a:ea typeface="+mn-ea"/>
                <a:cs typeface="+mn-cs"/>
              </a:rPr>
              <a:t> </a:t>
            </a:r>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6</a:t>
            </a:fld>
            <a:endParaRPr lang="de-DE"/>
          </a:p>
        </p:txBody>
      </p:sp>
    </p:spTree>
    <p:extLst>
      <p:ext uri="{BB962C8B-B14F-4D97-AF65-F5344CB8AC3E}">
        <p14:creationId xmlns:p14="http://schemas.microsoft.com/office/powerpoint/2010/main" val="982536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en-US" sz="1200" b="0" dirty="0" smtClean="0"/>
              <a:t>Viral genome organized in two ORFs non-structural, structural</a:t>
            </a:r>
          </a:p>
          <a:p>
            <a:pPr marL="0" indent="0">
              <a:buNone/>
            </a:pPr>
            <a:r>
              <a:rPr lang="en-US" sz="1200" b="0" dirty="0" smtClean="0"/>
              <a:t>Capsid</a:t>
            </a:r>
            <a:r>
              <a:rPr lang="en-US" sz="1200" b="0" baseline="0" dirty="0" smtClean="0"/>
              <a:t> m</a:t>
            </a:r>
            <a:r>
              <a:rPr lang="en-US" sz="1200" b="0" dirty="0" smtClean="0"/>
              <a:t>ade up of 60 copies of a single polypeptide sequence</a:t>
            </a:r>
          </a:p>
          <a:p>
            <a:pPr marL="0" indent="0">
              <a:buNone/>
            </a:pPr>
            <a:r>
              <a:rPr lang="en-US" sz="1200" b="0" dirty="0" smtClean="0"/>
              <a:t>Icosahedron with T=1</a:t>
            </a:r>
          </a:p>
          <a:p>
            <a:pPr marL="0" indent="0">
              <a:buNone/>
            </a:pPr>
            <a:r>
              <a:rPr lang="en-US" sz="1200" b="0" dirty="0" smtClean="0"/>
              <a:t>Structural proteins of three size classes </a:t>
            </a:r>
            <a:r>
              <a:rPr lang="en-US" sz="1200" b="0" dirty="0" smtClean="0">
                <a:sym typeface="Wingdings" panose="05000000000000000000" pitchFamily="2" charset="2"/>
              </a:rPr>
              <a:t> share the same C-terminal core structure</a:t>
            </a:r>
          </a:p>
          <a:p>
            <a:pPr marL="0" indent="0">
              <a:buNone/>
            </a:pPr>
            <a:r>
              <a:rPr lang="en-US" sz="1200" b="0" dirty="0" smtClean="0">
                <a:sym typeface="Wingdings" panose="05000000000000000000" pitchFamily="2" charset="2"/>
              </a:rPr>
              <a:t>10 copies per particle of VP1 whereas VP2 major structural capsid protein</a:t>
            </a:r>
          </a:p>
          <a:p>
            <a:pPr marL="0" indent="0">
              <a:buNone/>
            </a:pPr>
            <a:r>
              <a:rPr lang="en-US" sz="1200" b="0" dirty="0" smtClean="0">
                <a:sym typeface="Wingdings" panose="05000000000000000000" pitchFamily="2" charset="2"/>
              </a:rPr>
              <a:t>Intracellular proteolytic</a:t>
            </a:r>
            <a:r>
              <a:rPr lang="en-US" sz="1200" b="0" baseline="0" dirty="0" smtClean="0">
                <a:sym typeface="Wingdings" panose="05000000000000000000" pitchFamily="2" charset="2"/>
              </a:rPr>
              <a:t> digestion during entry of </a:t>
            </a:r>
            <a:r>
              <a:rPr lang="en-US" sz="1200" b="0" baseline="0" dirty="0" err="1" smtClean="0">
                <a:sym typeface="Wingdings" panose="05000000000000000000" pitchFamily="2" charset="2"/>
              </a:rPr>
              <a:t>virion</a:t>
            </a:r>
            <a:r>
              <a:rPr lang="en-US" sz="1200" b="0" baseline="0" dirty="0" smtClean="0">
                <a:sym typeface="Wingdings" panose="05000000000000000000" pitchFamily="2" charset="2"/>
              </a:rPr>
              <a:t>  cleavage of (N-terminal part of VP2) N-VP2 to generate VP3  truncation of approx. 25 aa</a:t>
            </a:r>
          </a:p>
          <a:p>
            <a:pPr marL="0" indent="0">
              <a:buNone/>
            </a:pPr>
            <a:endParaRPr lang="en-US" sz="1200" b="0" baseline="0" dirty="0" smtClean="0">
              <a:sym typeface="Wingdings" panose="05000000000000000000" pitchFamily="2" charset="2"/>
            </a:endParaRPr>
          </a:p>
          <a:p>
            <a:pPr marL="0" indent="0">
              <a:buNone/>
            </a:pPr>
            <a:r>
              <a:rPr lang="en-US" sz="1200" b="0" baseline="0" dirty="0" smtClean="0">
                <a:sym typeface="Wingdings" panose="05000000000000000000" pitchFamily="2" charset="2"/>
              </a:rPr>
              <a:t>Important:</a:t>
            </a:r>
          </a:p>
          <a:p>
            <a:pPr marL="0" indent="0">
              <a:buNone/>
            </a:pPr>
            <a:r>
              <a:rPr lang="en-US" sz="1200" b="0" baseline="0" dirty="0" smtClean="0">
                <a:sym typeface="Wingdings" panose="05000000000000000000" pitchFamily="2" charset="2"/>
              </a:rPr>
              <a:t>The N-terminal regions of VP1 (VP1u) and VP2 (N-VP2) are highly flexible and can be externalized through the 5-fold pore of the capsid. They have important functions during the life cycle of MVM and particularly keep in mind N-VP2 which will be important to better understand my project. </a:t>
            </a:r>
            <a:endParaRPr lang="en-US" sz="1200" b="0" dirty="0"/>
          </a:p>
        </p:txBody>
      </p:sp>
      <p:sp>
        <p:nvSpPr>
          <p:cNvPr id="4" name="Foliennummernplatzhalter 3"/>
          <p:cNvSpPr>
            <a:spLocks noGrp="1"/>
          </p:cNvSpPr>
          <p:nvPr>
            <p:ph type="sldNum" sz="quarter" idx="10"/>
          </p:nvPr>
        </p:nvSpPr>
        <p:spPr/>
        <p:txBody>
          <a:bodyPr/>
          <a:lstStyle/>
          <a:p>
            <a:fld id="{2F3DF03A-DD2D-4988-86D1-70476219A22C}" type="slidenum">
              <a:rPr lang="de-DE" smtClean="0"/>
              <a:t>7</a:t>
            </a:fld>
            <a:endParaRPr lang="de-DE"/>
          </a:p>
        </p:txBody>
      </p:sp>
    </p:spTree>
    <p:extLst>
      <p:ext uri="{BB962C8B-B14F-4D97-AF65-F5344CB8AC3E}">
        <p14:creationId xmlns:p14="http://schemas.microsoft.com/office/powerpoint/2010/main" val="4222392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Binding</a:t>
            </a:r>
            <a:r>
              <a:rPr lang="en-US" dirty="0" smtClean="0"/>
              <a:t> 	enables </a:t>
            </a:r>
            <a:r>
              <a:rPr lang="en-US" b="1" dirty="0" smtClean="0"/>
              <a:t>first step of infection,</a:t>
            </a:r>
            <a:r>
              <a:rPr lang="en-US" b="1" baseline="0" dirty="0" smtClean="0"/>
              <a:t> </a:t>
            </a:r>
            <a:r>
              <a:rPr lang="en-US" dirty="0" smtClean="0"/>
              <a:t>important key parameter of</a:t>
            </a:r>
            <a:r>
              <a:rPr lang="en-US" baseline="0" dirty="0" smtClean="0"/>
              <a:t> </a:t>
            </a:r>
            <a:r>
              <a:rPr lang="en-US" b="1" baseline="0" dirty="0" smtClean="0"/>
              <a:t>tropism and pathogenesis</a:t>
            </a:r>
          </a:p>
          <a:p>
            <a:r>
              <a:rPr lang="en-US" baseline="0" dirty="0" smtClean="0"/>
              <a:t>	For MVM </a:t>
            </a:r>
            <a:r>
              <a:rPr lang="en-US" b="1" baseline="0" dirty="0" smtClean="0"/>
              <a:t>only glycan component is known </a:t>
            </a:r>
            <a:r>
              <a:rPr lang="en-US" baseline="0" dirty="0" smtClean="0">
                <a:sym typeface="Wingdings" panose="05000000000000000000" pitchFamily="2" charset="2"/>
              </a:rPr>
              <a:t> primary attachment factor is Sialic Acid</a:t>
            </a:r>
          </a:p>
          <a:p>
            <a:r>
              <a:rPr lang="en-US" b="1" baseline="0" dirty="0" smtClean="0">
                <a:sym typeface="Wingdings" panose="05000000000000000000" pitchFamily="2" charset="2"/>
              </a:rPr>
              <a:t>Internal</a:t>
            </a:r>
            <a:r>
              <a:rPr lang="en-US" baseline="0" dirty="0" smtClean="0">
                <a:sym typeface="Wingdings" panose="05000000000000000000" pitchFamily="2" charset="2"/>
              </a:rPr>
              <a:t>.	Enters the cell by </a:t>
            </a:r>
            <a:r>
              <a:rPr lang="en-US" b="1" baseline="0" dirty="0" err="1" smtClean="0">
                <a:sym typeface="Wingdings" panose="05000000000000000000" pitchFamily="2" charset="2"/>
              </a:rPr>
              <a:t>clathrin</a:t>
            </a:r>
            <a:r>
              <a:rPr lang="en-US" b="1" baseline="0" dirty="0" smtClean="0">
                <a:sym typeface="Wingdings" panose="05000000000000000000" pitchFamily="2" charset="2"/>
              </a:rPr>
              <a:t>-mediated endocytosis </a:t>
            </a:r>
            <a:r>
              <a:rPr lang="en-US" b="0" baseline="0" dirty="0" smtClean="0">
                <a:sym typeface="Wingdings" panose="05000000000000000000" pitchFamily="2" charset="2"/>
              </a:rPr>
              <a:t>within the endosomes </a:t>
            </a:r>
            <a:r>
              <a:rPr lang="en-US" b="1" baseline="0" dirty="0" smtClean="0">
                <a:sym typeface="Wingdings" panose="05000000000000000000" pitchFamily="2" charset="2"/>
              </a:rPr>
              <a:t> important structural transitions	</a:t>
            </a:r>
          </a:p>
          <a:p>
            <a:r>
              <a:rPr lang="en-US" b="1" baseline="0" dirty="0" smtClean="0">
                <a:sym typeface="Wingdings" panose="05000000000000000000" pitchFamily="2" charset="2"/>
              </a:rPr>
              <a:t>	cleavage of exposed N-VP2 termini </a:t>
            </a:r>
            <a:r>
              <a:rPr lang="en-US" b="0" baseline="0" dirty="0" smtClean="0">
                <a:sym typeface="Wingdings" panose="05000000000000000000" pitchFamily="2" charset="2"/>
              </a:rPr>
              <a:t>and</a:t>
            </a:r>
            <a:r>
              <a:rPr lang="en-US" b="1" baseline="0" dirty="0" smtClean="0">
                <a:sym typeface="Wingdings" panose="05000000000000000000" pitchFamily="2" charset="2"/>
              </a:rPr>
              <a:t> externalization of VP1u</a:t>
            </a:r>
          </a:p>
          <a:p>
            <a:r>
              <a:rPr lang="en-US" b="1" baseline="0" dirty="0" smtClean="0">
                <a:sym typeface="Wingdings" panose="05000000000000000000" pitchFamily="2" charset="2"/>
              </a:rPr>
              <a:t>End. Esc	</a:t>
            </a:r>
            <a:r>
              <a:rPr lang="en-US" b="0" baseline="0" dirty="0" smtClean="0">
                <a:sym typeface="Wingdings" panose="05000000000000000000" pitchFamily="2" charset="2"/>
              </a:rPr>
              <a:t>Endosomal escape </a:t>
            </a:r>
            <a:r>
              <a:rPr lang="en-US" b="1" baseline="0" dirty="0" smtClean="0">
                <a:sym typeface="Wingdings" panose="05000000000000000000" pitchFamily="2" charset="2"/>
              </a:rPr>
              <a:t> major barrier </a:t>
            </a:r>
            <a:r>
              <a:rPr lang="en-US" b="0" baseline="0" dirty="0" smtClean="0">
                <a:sym typeface="Wingdings" panose="05000000000000000000" pitchFamily="2" charset="2"/>
              </a:rPr>
              <a:t>for subsequent steps</a:t>
            </a:r>
          </a:p>
          <a:p>
            <a:r>
              <a:rPr lang="en-US" b="0" baseline="0" dirty="0" smtClean="0">
                <a:sym typeface="Wingdings" panose="05000000000000000000" pitchFamily="2" charset="2"/>
              </a:rPr>
              <a:t>	Most Incoming viruses </a:t>
            </a:r>
            <a:r>
              <a:rPr lang="en-US" b="1" baseline="0" dirty="0" smtClean="0">
                <a:sym typeface="Wingdings" panose="05000000000000000000" pitchFamily="2" charset="2"/>
              </a:rPr>
              <a:t>fail to enter the nucleus </a:t>
            </a:r>
            <a:r>
              <a:rPr lang="en-US" b="0" baseline="0" dirty="0" smtClean="0">
                <a:sym typeface="Wingdings" panose="05000000000000000000" pitchFamily="2" charset="2"/>
              </a:rPr>
              <a:t> relatively high </a:t>
            </a:r>
            <a:r>
              <a:rPr lang="en-US" b="1" baseline="0" dirty="0" smtClean="0">
                <a:sym typeface="Wingdings" panose="05000000000000000000" pitchFamily="2" charset="2"/>
              </a:rPr>
              <a:t>particle to infection ratio</a:t>
            </a:r>
          </a:p>
          <a:p>
            <a:r>
              <a:rPr lang="en-US" b="1" baseline="0" dirty="0" smtClean="0">
                <a:sym typeface="Wingdings" panose="05000000000000000000" pitchFamily="2" charset="2"/>
              </a:rPr>
              <a:t>	</a:t>
            </a:r>
            <a:r>
              <a:rPr lang="en-US" b="0" baseline="0" dirty="0" smtClean="0">
                <a:sym typeface="Wingdings" panose="05000000000000000000" pitchFamily="2" charset="2"/>
              </a:rPr>
              <a:t>suggested:</a:t>
            </a:r>
            <a:r>
              <a:rPr lang="en-US" b="1" baseline="0" dirty="0" smtClean="0">
                <a:sym typeface="Wingdings" panose="05000000000000000000" pitchFamily="2" charset="2"/>
              </a:rPr>
              <a:t> PLA2 activity within VP1u </a:t>
            </a:r>
            <a:r>
              <a:rPr lang="en-US" b="0" baseline="0" dirty="0" smtClean="0">
                <a:sym typeface="Wingdings" panose="05000000000000000000" pitchFamily="2" charset="2"/>
              </a:rPr>
              <a:t>mediates endosomal escape </a:t>
            </a:r>
          </a:p>
          <a:p>
            <a:r>
              <a:rPr lang="en-US" b="0" baseline="0" dirty="0" smtClean="0">
                <a:sym typeface="Wingdings" panose="05000000000000000000" pitchFamily="2" charset="2"/>
              </a:rPr>
              <a:t>	m however, </a:t>
            </a:r>
            <a:r>
              <a:rPr lang="en-US" b="1" baseline="0" dirty="0" smtClean="0">
                <a:sym typeface="Wingdings" panose="05000000000000000000" pitchFamily="2" charset="2"/>
              </a:rPr>
              <a:t>site</a:t>
            </a:r>
            <a:r>
              <a:rPr lang="en-US" b="0" baseline="0" dirty="0" smtClean="0">
                <a:sym typeface="Wingdings" panose="05000000000000000000" pitchFamily="2" charset="2"/>
              </a:rPr>
              <a:t> of endosomal escape </a:t>
            </a:r>
            <a:r>
              <a:rPr lang="en-US" b="1" baseline="0" dirty="0" smtClean="0">
                <a:sym typeface="Wingdings" panose="05000000000000000000" pitchFamily="2" charset="2"/>
              </a:rPr>
              <a:t>unknown</a:t>
            </a:r>
          </a:p>
          <a:p>
            <a:r>
              <a:rPr lang="en-US" b="1" baseline="0" dirty="0" err="1" smtClean="0">
                <a:sym typeface="Wingdings" panose="05000000000000000000" pitchFamily="2" charset="2"/>
              </a:rPr>
              <a:t>Cyt</a:t>
            </a:r>
            <a:r>
              <a:rPr lang="en-US" b="1" baseline="0" dirty="0" smtClean="0">
                <a:sym typeface="Wingdings" panose="05000000000000000000" pitchFamily="2" charset="2"/>
              </a:rPr>
              <a:t> </a:t>
            </a:r>
            <a:r>
              <a:rPr lang="en-US" b="1" baseline="0" dirty="0" err="1" smtClean="0">
                <a:sym typeface="Wingdings" panose="05000000000000000000" pitchFamily="2" charset="2"/>
              </a:rPr>
              <a:t>Traff</a:t>
            </a:r>
            <a:r>
              <a:rPr lang="en-US" b="1" baseline="0" dirty="0" smtClean="0">
                <a:sym typeface="Wingdings" panose="05000000000000000000" pitchFamily="2" charset="2"/>
              </a:rPr>
              <a:t>.	Free diffusion </a:t>
            </a:r>
            <a:r>
              <a:rPr lang="en-US" b="0" baseline="0" dirty="0" smtClean="0">
                <a:sym typeface="Wingdings" panose="05000000000000000000" pitchFamily="2" charset="2"/>
              </a:rPr>
              <a:t>restricted through</a:t>
            </a:r>
            <a:r>
              <a:rPr lang="en-US" b="1" baseline="0" dirty="0" smtClean="0">
                <a:sym typeface="Wingdings" panose="05000000000000000000" pitchFamily="2" charset="2"/>
              </a:rPr>
              <a:t> lattice-like mesh </a:t>
            </a:r>
            <a:r>
              <a:rPr lang="en-US" b="0" baseline="0" dirty="0" smtClean="0">
                <a:sym typeface="Wingdings" panose="05000000000000000000" pitchFamily="2" charset="2"/>
              </a:rPr>
              <a:t>of</a:t>
            </a:r>
            <a:r>
              <a:rPr lang="en-US" b="1" baseline="0" dirty="0" smtClean="0">
                <a:sym typeface="Wingdings" panose="05000000000000000000" pitchFamily="2" charset="2"/>
              </a:rPr>
              <a:t> intermediate filaments </a:t>
            </a:r>
            <a:r>
              <a:rPr lang="en-US" b="0" baseline="0" dirty="0" smtClean="0">
                <a:sym typeface="Wingdings" panose="05000000000000000000" pitchFamily="2" charset="2"/>
              </a:rPr>
              <a:t>and</a:t>
            </a:r>
            <a:r>
              <a:rPr lang="en-US" b="1" baseline="0" dirty="0" smtClean="0">
                <a:sym typeface="Wingdings" panose="05000000000000000000" pitchFamily="2" charset="2"/>
              </a:rPr>
              <a:t> microtubules</a:t>
            </a:r>
          </a:p>
          <a:p>
            <a:r>
              <a:rPr lang="en-US" b="1" baseline="0" dirty="0" smtClean="0">
                <a:sym typeface="Wingdings" panose="05000000000000000000" pitchFamily="2" charset="2"/>
              </a:rPr>
              <a:t>	Active, dynein-mediated transport  requires functional cytoskeleton</a:t>
            </a:r>
          </a:p>
          <a:p>
            <a:r>
              <a:rPr lang="en-US" b="1" baseline="0" dirty="0" smtClean="0">
                <a:sym typeface="Wingdings" panose="05000000000000000000" pitchFamily="2" charset="2"/>
              </a:rPr>
              <a:t>	Proteasome essential </a:t>
            </a:r>
            <a:r>
              <a:rPr lang="en-US" b="0" baseline="0" dirty="0" smtClean="0">
                <a:sym typeface="Wingdings" panose="05000000000000000000" pitchFamily="2" charset="2"/>
              </a:rPr>
              <a:t>but</a:t>
            </a:r>
            <a:r>
              <a:rPr lang="en-US" b="1" baseline="0" dirty="0" smtClean="0">
                <a:sym typeface="Wingdings" panose="05000000000000000000" pitchFamily="2" charset="2"/>
              </a:rPr>
              <a:t> no particle ubiquitination was observed</a:t>
            </a:r>
          </a:p>
          <a:p>
            <a:r>
              <a:rPr lang="en-US" b="1" baseline="0" dirty="0" err="1" smtClean="0">
                <a:sym typeface="Wingdings" panose="05000000000000000000" pitchFamily="2" charset="2"/>
              </a:rPr>
              <a:t>Nuc</a:t>
            </a:r>
            <a:r>
              <a:rPr lang="en-US" b="1" baseline="0" dirty="0" smtClean="0">
                <a:sym typeface="Wingdings" panose="05000000000000000000" pitchFamily="2" charset="2"/>
              </a:rPr>
              <a:t> </a:t>
            </a:r>
            <a:r>
              <a:rPr lang="en-US" b="1" baseline="0" dirty="0" err="1" smtClean="0">
                <a:sym typeface="Wingdings" panose="05000000000000000000" pitchFamily="2" charset="2"/>
              </a:rPr>
              <a:t>Targ</a:t>
            </a:r>
            <a:r>
              <a:rPr lang="en-US" b="1" baseline="0" dirty="0" smtClean="0">
                <a:sym typeface="Wingdings" panose="05000000000000000000" pitchFamily="2" charset="2"/>
              </a:rPr>
              <a:t>.	Viral structural components .. </a:t>
            </a:r>
            <a:r>
              <a:rPr lang="en-US" b="0" baseline="0" dirty="0" smtClean="0">
                <a:sym typeface="Wingdings" panose="05000000000000000000" pitchFamily="2" charset="2"/>
              </a:rPr>
              <a:t>Two stages of the viral life cycle</a:t>
            </a:r>
          </a:p>
          <a:p>
            <a:r>
              <a:rPr lang="en-US" b="0" baseline="0" dirty="0" smtClean="0">
                <a:sym typeface="Wingdings" panose="05000000000000000000" pitchFamily="2" charset="2"/>
              </a:rPr>
              <a:t>	</a:t>
            </a:r>
            <a:r>
              <a:rPr lang="en-US" b="1" baseline="0" dirty="0" smtClean="0">
                <a:sym typeface="Wingdings" panose="05000000000000000000" pitchFamily="2" charset="2"/>
              </a:rPr>
              <a:t>Early </a:t>
            </a:r>
            <a:r>
              <a:rPr lang="en-US" b="0" baseline="0" dirty="0" smtClean="0">
                <a:sym typeface="Wingdings" panose="05000000000000000000" pitchFamily="2" charset="2"/>
              </a:rPr>
              <a:t> incoming </a:t>
            </a:r>
            <a:r>
              <a:rPr lang="en-US" b="0" baseline="0" dirty="0" err="1" smtClean="0">
                <a:sym typeface="Wingdings" panose="05000000000000000000" pitchFamily="2" charset="2"/>
              </a:rPr>
              <a:t>virion</a:t>
            </a:r>
            <a:r>
              <a:rPr lang="en-US" b="0" baseline="0" dirty="0" smtClean="0">
                <a:sym typeface="Wingdings" panose="05000000000000000000" pitchFamily="2" charset="2"/>
              </a:rPr>
              <a:t>, </a:t>
            </a:r>
            <a:r>
              <a:rPr lang="en-US" b="1" baseline="0" dirty="0" smtClean="0">
                <a:sym typeface="Wingdings" panose="05000000000000000000" pitchFamily="2" charset="2"/>
              </a:rPr>
              <a:t>DNA delivery</a:t>
            </a:r>
            <a:r>
              <a:rPr lang="en-US" b="0" baseline="0" dirty="0" smtClean="0">
                <a:sym typeface="Wingdings" panose="05000000000000000000" pitchFamily="2" charset="2"/>
              </a:rPr>
              <a:t>, late in infection </a:t>
            </a:r>
            <a:r>
              <a:rPr lang="en-US" b="1" baseline="0" dirty="0" smtClean="0">
                <a:sym typeface="Wingdings" panose="05000000000000000000" pitchFamily="2" charset="2"/>
              </a:rPr>
              <a:t> </a:t>
            </a:r>
            <a:r>
              <a:rPr lang="en-US" b="1" baseline="0" dirty="0" err="1" smtClean="0">
                <a:sym typeface="Wingdings" panose="05000000000000000000" pitchFamily="2" charset="2"/>
              </a:rPr>
              <a:t>struct</a:t>
            </a:r>
            <a:r>
              <a:rPr lang="en-US" b="1" baseline="0" dirty="0" smtClean="0">
                <a:sym typeface="Wingdings" panose="05000000000000000000" pitchFamily="2" charset="2"/>
              </a:rPr>
              <a:t>. Proteins  self-assembly</a:t>
            </a:r>
          </a:p>
          <a:p>
            <a:r>
              <a:rPr lang="en-US" b="1" baseline="0" dirty="0" smtClean="0">
                <a:sym typeface="Wingdings" panose="05000000000000000000" pitchFamily="2" charset="2"/>
              </a:rPr>
              <a:t>	Nuclear import </a:t>
            </a:r>
            <a:r>
              <a:rPr lang="en-US" b="0" baseline="0" dirty="0" smtClean="0">
                <a:sym typeface="Wingdings" panose="05000000000000000000" pitchFamily="2" charset="2"/>
              </a:rPr>
              <a:t>is </a:t>
            </a:r>
            <a:r>
              <a:rPr lang="en-US" b="1" baseline="0" dirty="0" smtClean="0">
                <a:sym typeface="Wingdings" panose="05000000000000000000" pitchFamily="2" charset="2"/>
              </a:rPr>
              <a:t>highly controversial</a:t>
            </a:r>
          </a:p>
          <a:p>
            <a:r>
              <a:rPr lang="en-US" b="1" baseline="0" dirty="0" smtClean="0">
                <a:sym typeface="Wingdings" panose="05000000000000000000" pitchFamily="2" charset="2"/>
              </a:rPr>
              <a:t>	small size  intact</a:t>
            </a:r>
            <a:r>
              <a:rPr lang="en-US" b="0" baseline="0" dirty="0" smtClean="0">
                <a:sym typeface="Wingdings" panose="05000000000000000000" pitchFamily="2" charset="2"/>
              </a:rPr>
              <a:t>, but presence in nuclei </a:t>
            </a:r>
            <a:r>
              <a:rPr lang="en-US" b="1" baseline="0" dirty="0" smtClean="0">
                <a:sym typeface="Wingdings" panose="05000000000000000000" pitchFamily="2" charset="2"/>
              </a:rPr>
              <a:t>not yet been demonstrated</a:t>
            </a:r>
          </a:p>
          <a:p>
            <a:r>
              <a:rPr lang="en-US" b="1" baseline="0" dirty="0" smtClean="0">
                <a:sym typeface="Wingdings" panose="05000000000000000000" pitchFamily="2" charset="2"/>
              </a:rPr>
              <a:t>	In general: </a:t>
            </a:r>
            <a:r>
              <a:rPr lang="en-US" sz="1200" kern="1200" dirty="0" smtClean="0">
                <a:solidFill>
                  <a:schemeClr val="tx1"/>
                </a:solidFill>
                <a:effectLst/>
                <a:latin typeface="+mn-lt"/>
                <a:ea typeface="+mn-ea"/>
                <a:cs typeface="+mn-cs"/>
              </a:rPr>
              <a:t>MVM enters the nucleus through the NPC  by exposing NLS </a:t>
            </a:r>
            <a:r>
              <a:rPr lang="en-US" sz="1200" kern="1200" dirty="0" smtClean="0">
                <a:solidFill>
                  <a:schemeClr val="tx1"/>
                </a:solidFill>
                <a:effectLst/>
                <a:latin typeface="+mn-lt"/>
                <a:ea typeface="+mn-ea"/>
                <a:cs typeface="+mn-cs"/>
                <a:sym typeface="Wingdings" panose="05000000000000000000" pitchFamily="2" charset="2"/>
              </a:rPr>
              <a:t> However, report</a:t>
            </a:r>
            <a:r>
              <a:rPr lang="en-US" sz="1200" kern="1200" baseline="0" dirty="0" smtClean="0">
                <a:solidFill>
                  <a:schemeClr val="tx1"/>
                </a:solidFill>
                <a:effectLst/>
                <a:latin typeface="+mn-lt"/>
                <a:ea typeface="+mn-ea"/>
                <a:cs typeface="+mn-cs"/>
                <a:sym typeface="Wingdings" panose="05000000000000000000" pitchFamily="2" charset="2"/>
              </a:rPr>
              <a:t> suggests </a:t>
            </a:r>
          </a:p>
          <a:p>
            <a:r>
              <a:rPr lang="en-US" sz="1200" b="1" kern="1200" baseline="0" dirty="0" smtClean="0">
                <a:solidFill>
                  <a:schemeClr val="tx1"/>
                </a:solidFill>
                <a:effectLst/>
                <a:latin typeface="+mn-lt"/>
                <a:ea typeface="+mn-ea"/>
                <a:cs typeface="+mn-cs"/>
                <a:sym typeface="Wingdings" panose="05000000000000000000" pitchFamily="2" charset="2"/>
              </a:rPr>
              <a:t>	NPC-independent</a:t>
            </a:r>
            <a:r>
              <a:rPr lang="en-US" sz="1200" kern="1200" baseline="0" dirty="0" smtClean="0">
                <a:solidFill>
                  <a:schemeClr val="tx1"/>
                </a:solidFill>
                <a:effectLst/>
                <a:latin typeface="+mn-lt"/>
                <a:ea typeface="+mn-ea"/>
                <a:cs typeface="+mn-cs"/>
                <a:sym typeface="Wingdings" panose="05000000000000000000" pitchFamily="2" charset="2"/>
              </a:rPr>
              <a:t> pathway involving Caspase-3 mediated degradation of nuclear lamina</a:t>
            </a:r>
          </a:p>
          <a:p>
            <a:r>
              <a:rPr lang="en-US" sz="1200" kern="1200" baseline="0" dirty="0" smtClean="0">
                <a:solidFill>
                  <a:schemeClr val="tx1"/>
                </a:solidFill>
                <a:effectLst/>
                <a:latin typeface="+mn-lt"/>
                <a:ea typeface="+mn-ea"/>
                <a:cs typeface="+mn-cs"/>
                <a:sym typeface="Wingdings" panose="05000000000000000000" pitchFamily="2" charset="2"/>
              </a:rPr>
              <a:t>	</a:t>
            </a:r>
            <a:r>
              <a:rPr lang="en-US" sz="1200" b="1" i="1" kern="1200" baseline="0" dirty="0" smtClean="0">
                <a:solidFill>
                  <a:schemeClr val="tx1"/>
                </a:solidFill>
                <a:effectLst/>
                <a:latin typeface="+mn-lt"/>
                <a:ea typeface="+mn-ea"/>
                <a:cs typeface="+mn-cs"/>
                <a:sym typeface="Wingdings" panose="05000000000000000000" pitchFamily="2" charset="2"/>
              </a:rPr>
              <a:t>De novo </a:t>
            </a:r>
            <a:r>
              <a:rPr lang="en-US" sz="1200" b="1" kern="1200" baseline="0" dirty="0" smtClean="0">
                <a:solidFill>
                  <a:schemeClr val="tx1"/>
                </a:solidFill>
                <a:effectLst/>
                <a:latin typeface="+mn-lt"/>
                <a:ea typeface="+mn-ea"/>
                <a:cs typeface="+mn-cs"/>
                <a:sym typeface="Wingdings" panose="05000000000000000000" pitchFamily="2" charset="2"/>
              </a:rPr>
              <a:t>synthesized structural proteins </a:t>
            </a:r>
            <a:r>
              <a:rPr lang="en-US" sz="1200" kern="1200" baseline="0" dirty="0" smtClean="0">
                <a:solidFill>
                  <a:schemeClr val="tx1"/>
                </a:solidFill>
                <a:effectLst/>
                <a:latin typeface="+mn-lt"/>
                <a:ea typeface="+mn-ea"/>
                <a:cs typeface="+mn-cs"/>
                <a:sym typeface="Wingdings" panose="05000000000000000000" pitchFamily="2" charset="2"/>
              </a:rPr>
              <a:t> preassemble  trimeric assembly intermediates  import  self-assembly to EC  </a:t>
            </a:r>
          </a:p>
          <a:p>
            <a:r>
              <a:rPr lang="en-US" sz="1200" b="1" kern="1200" baseline="0" dirty="0" smtClean="0">
                <a:solidFill>
                  <a:schemeClr val="tx1"/>
                </a:solidFill>
                <a:effectLst/>
                <a:latin typeface="+mn-lt"/>
                <a:ea typeface="+mn-ea"/>
                <a:cs typeface="+mn-cs"/>
                <a:sym typeface="Wingdings" panose="05000000000000000000" pitchFamily="2" charset="2"/>
              </a:rPr>
              <a:t>Replication</a:t>
            </a:r>
            <a:r>
              <a:rPr lang="en-US" sz="1200" kern="1200" baseline="0" dirty="0" smtClean="0">
                <a:solidFill>
                  <a:schemeClr val="tx1"/>
                </a:solidFill>
                <a:effectLst/>
                <a:latin typeface="+mn-lt"/>
                <a:ea typeface="+mn-ea"/>
                <a:cs typeface="+mn-cs"/>
                <a:sym typeface="Wingdings" panose="05000000000000000000" pitchFamily="2" charset="2"/>
              </a:rPr>
              <a:t>	Unique single-stranded linear DNA genome  </a:t>
            </a:r>
            <a:r>
              <a:rPr lang="en-US" sz="1200" b="1" kern="1200" baseline="0" dirty="0" smtClean="0">
                <a:solidFill>
                  <a:schemeClr val="tx1"/>
                </a:solidFill>
                <a:effectLst/>
                <a:latin typeface="+mn-lt"/>
                <a:ea typeface="+mn-ea"/>
                <a:cs typeface="+mn-cs"/>
                <a:sym typeface="Wingdings" panose="05000000000000000000" pitchFamily="2" charset="2"/>
              </a:rPr>
              <a:t>exclusive replication strategy </a:t>
            </a:r>
          </a:p>
          <a:p>
            <a:r>
              <a:rPr lang="en-US" sz="1200" b="1" kern="1200" baseline="0" dirty="0" smtClean="0">
                <a:solidFill>
                  <a:schemeClr val="tx1"/>
                </a:solidFill>
                <a:effectLst/>
                <a:latin typeface="+mn-lt"/>
                <a:ea typeface="+mn-ea"/>
                <a:cs typeface="+mn-cs"/>
                <a:sym typeface="Wingdings" panose="05000000000000000000" pitchFamily="2" charset="2"/>
              </a:rPr>
              <a:t>	</a:t>
            </a:r>
            <a:r>
              <a:rPr lang="en-US" sz="1200" kern="1200" baseline="0" dirty="0" smtClean="0">
                <a:solidFill>
                  <a:schemeClr val="tx1"/>
                </a:solidFill>
                <a:effectLst/>
                <a:latin typeface="+mn-lt"/>
                <a:ea typeface="+mn-ea"/>
                <a:cs typeface="+mn-cs"/>
                <a:sym typeface="Wingdings" panose="05000000000000000000" pitchFamily="2" charset="2"/>
              </a:rPr>
              <a:t> rolling hairpin replication </a:t>
            </a:r>
          </a:p>
          <a:p>
            <a:r>
              <a:rPr lang="en-US" sz="1200" b="1" kern="1200" baseline="0" dirty="0" smtClean="0">
                <a:solidFill>
                  <a:schemeClr val="tx1"/>
                </a:solidFill>
                <a:effectLst/>
                <a:latin typeface="+mn-lt"/>
                <a:ea typeface="+mn-ea"/>
                <a:cs typeface="+mn-cs"/>
                <a:sym typeface="Wingdings" panose="05000000000000000000" pitchFamily="2" charset="2"/>
              </a:rPr>
              <a:t>	NS1 and hairpins  </a:t>
            </a:r>
            <a:r>
              <a:rPr lang="en-US" sz="1200" b="0" kern="1200" baseline="0" dirty="0" smtClean="0">
                <a:solidFill>
                  <a:schemeClr val="tx1"/>
                </a:solidFill>
                <a:effectLst/>
                <a:latin typeface="+mn-lt"/>
                <a:ea typeface="+mn-ea"/>
                <a:cs typeface="+mn-cs"/>
                <a:sym typeface="Wingdings" panose="05000000000000000000" pitchFamily="2" charset="2"/>
              </a:rPr>
              <a:t>melt DNA and re-direct replication fork</a:t>
            </a:r>
          </a:p>
          <a:p>
            <a:r>
              <a:rPr lang="en-US" sz="1200" b="1" kern="1200" baseline="0" dirty="0" smtClean="0">
                <a:solidFill>
                  <a:schemeClr val="tx1"/>
                </a:solidFill>
                <a:effectLst/>
                <a:latin typeface="+mn-lt"/>
                <a:ea typeface="+mn-ea"/>
                <a:cs typeface="+mn-cs"/>
                <a:sym typeface="Wingdings" panose="05000000000000000000" pitchFamily="2" charset="2"/>
              </a:rPr>
              <a:t>Packaging</a:t>
            </a:r>
            <a:r>
              <a:rPr lang="en-US" sz="1200" b="0" kern="1200" baseline="0" dirty="0" smtClean="0">
                <a:solidFill>
                  <a:schemeClr val="tx1"/>
                </a:solidFill>
                <a:effectLst/>
                <a:latin typeface="+mn-lt"/>
                <a:ea typeface="+mn-ea"/>
                <a:cs typeface="+mn-cs"/>
                <a:sym typeface="Wingdings" panose="05000000000000000000" pitchFamily="2" charset="2"/>
              </a:rPr>
              <a:t>	single stranded </a:t>
            </a:r>
            <a:r>
              <a:rPr lang="en-US" sz="1200" b="1" kern="1200" baseline="0" dirty="0" smtClean="0">
                <a:solidFill>
                  <a:schemeClr val="tx1"/>
                </a:solidFill>
                <a:effectLst/>
                <a:latin typeface="+mn-lt"/>
                <a:ea typeface="+mn-ea"/>
                <a:cs typeface="+mn-cs"/>
                <a:sym typeface="Wingdings" panose="05000000000000000000" pitchFamily="2" charset="2"/>
              </a:rPr>
              <a:t>DNA is packaged </a:t>
            </a:r>
            <a:r>
              <a:rPr lang="en-US" sz="1200" b="0" kern="1200" baseline="0" dirty="0" smtClean="0">
                <a:solidFill>
                  <a:schemeClr val="tx1"/>
                </a:solidFill>
                <a:effectLst/>
                <a:latin typeface="+mn-lt"/>
                <a:ea typeface="+mn-ea"/>
                <a:cs typeface="+mn-cs"/>
                <a:sym typeface="Wingdings" panose="05000000000000000000" pitchFamily="2" charset="2"/>
              </a:rPr>
              <a:t>into pre-assembled </a:t>
            </a:r>
            <a:r>
              <a:rPr lang="en-US" sz="1200" b="0" kern="1200" baseline="0" dirty="0" err="1" smtClean="0">
                <a:solidFill>
                  <a:schemeClr val="tx1"/>
                </a:solidFill>
                <a:effectLst/>
                <a:latin typeface="+mn-lt"/>
                <a:ea typeface="+mn-ea"/>
                <a:cs typeface="+mn-cs"/>
                <a:sym typeface="Wingdings" panose="05000000000000000000" pitchFamily="2" charset="2"/>
              </a:rPr>
              <a:t>virions</a:t>
            </a:r>
            <a:r>
              <a:rPr lang="en-US" sz="1200" b="0" kern="1200" baseline="0" dirty="0" smtClean="0">
                <a:solidFill>
                  <a:schemeClr val="tx1"/>
                </a:solidFill>
                <a:effectLst/>
                <a:latin typeface="+mn-lt"/>
                <a:ea typeface="+mn-ea"/>
                <a:cs typeface="+mn-cs"/>
                <a:sym typeface="Wingdings" panose="05000000000000000000" pitchFamily="2" charset="2"/>
              </a:rPr>
              <a:t> in an </a:t>
            </a:r>
            <a:r>
              <a:rPr lang="en-US" sz="1200" b="1" kern="1200" baseline="0" dirty="0" smtClean="0">
                <a:solidFill>
                  <a:schemeClr val="tx1"/>
                </a:solidFill>
                <a:effectLst/>
                <a:latin typeface="+mn-lt"/>
                <a:ea typeface="+mn-ea"/>
                <a:cs typeface="+mn-cs"/>
                <a:sym typeface="Wingdings" panose="05000000000000000000" pitchFamily="2" charset="2"/>
              </a:rPr>
              <a:t>NS1-dependent manner</a:t>
            </a:r>
          </a:p>
          <a:p>
            <a:r>
              <a:rPr lang="en-US" sz="1200" b="1" kern="1200" baseline="0" dirty="0" smtClean="0">
                <a:solidFill>
                  <a:schemeClr val="tx1"/>
                </a:solidFill>
                <a:effectLst/>
                <a:latin typeface="+mn-lt"/>
                <a:ea typeface="+mn-ea"/>
                <a:cs typeface="+mn-cs"/>
                <a:sym typeface="Wingdings" panose="05000000000000000000" pitchFamily="2" charset="2"/>
              </a:rPr>
              <a:t>My </a:t>
            </a:r>
            <a:r>
              <a:rPr lang="en-US" sz="1200" b="1" kern="1200" baseline="0" dirty="0" err="1" smtClean="0">
                <a:solidFill>
                  <a:schemeClr val="tx1"/>
                </a:solidFill>
                <a:effectLst/>
                <a:latin typeface="+mn-lt"/>
                <a:ea typeface="+mn-ea"/>
                <a:cs typeface="+mn-cs"/>
                <a:sym typeface="Wingdings" panose="05000000000000000000" pitchFamily="2" charset="2"/>
              </a:rPr>
              <a:t>resear</a:t>
            </a:r>
            <a:r>
              <a:rPr lang="en-US" sz="1200" b="1" kern="1200" baseline="0" dirty="0" smtClean="0">
                <a:solidFill>
                  <a:schemeClr val="tx1"/>
                </a:solidFill>
                <a:effectLst/>
                <a:latin typeface="+mn-lt"/>
                <a:ea typeface="+mn-ea"/>
                <a:cs typeface="+mn-cs"/>
                <a:sym typeface="Wingdings" panose="05000000000000000000" pitchFamily="2" charset="2"/>
              </a:rPr>
              <a:t>	focuses last steps of life cycle, unknown how progeny is released, considered a passive process </a:t>
            </a:r>
          </a:p>
          <a:p>
            <a:r>
              <a:rPr lang="en-US" sz="1200" b="1" kern="1200" baseline="0" dirty="0" smtClean="0">
                <a:solidFill>
                  <a:schemeClr val="tx1"/>
                </a:solidFill>
                <a:effectLst/>
                <a:latin typeface="+mn-lt"/>
                <a:ea typeface="+mn-ea"/>
                <a:cs typeface="+mn-cs"/>
                <a:sym typeface="Wingdings" panose="05000000000000000000" pitchFamily="2" charset="2"/>
              </a:rPr>
              <a:t>	associated with NS1-induced lysis, growing evidence active export and egress precedes passive release </a:t>
            </a:r>
          </a:p>
          <a:p>
            <a:endParaRPr lang="en-US" b="1" baseline="0" dirty="0" smtClean="0">
              <a:sym typeface="Wingdings" panose="05000000000000000000" pitchFamily="2" charset="2"/>
            </a:endParaRPr>
          </a:p>
          <a:p>
            <a:endParaRPr lang="en-US" b="1" baseline="0" dirty="0" smtClean="0">
              <a:sym typeface="Wingdings" panose="05000000000000000000" pitchFamily="2" charset="2"/>
            </a:endParaRPr>
          </a:p>
          <a:p>
            <a:r>
              <a:rPr lang="en-US" b="0" baseline="0" dirty="0" smtClean="0">
                <a:sym typeface="Wingdings" panose="05000000000000000000" pitchFamily="2" charset="2"/>
              </a:rPr>
              <a:t>	</a:t>
            </a:r>
          </a:p>
          <a:p>
            <a:r>
              <a:rPr lang="en-US" b="0" baseline="0" dirty="0" smtClean="0">
                <a:sym typeface="Wingdings" panose="05000000000000000000" pitchFamily="2" charset="2"/>
              </a:rPr>
              <a:t>	</a:t>
            </a:r>
          </a:p>
          <a:p>
            <a:r>
              <a:rPr lang="en-US" b="1" baseline="0" dirty="0" smtClean="0">
                <a:sym typeface="Wingdings" panose="05000000000000000000" pitchFamily="2" charset="2"/>
              </a:rPr>
              <a:t>	</a:t>
            </a:r>
          </a:p>
          <a:p>
            <a:r>
              <a:rPr lang="en-US" b="1" baseline="0" dirty="0" smtClean="0">
                <a:sym typeface="Wingdings" panose="05000000000000000000" pitchFamily="2" charset="2"/>
              </a:rPr>
              <a:t> </a:t>
            </a:r>
            <a:endParaRPr lang="en-US" b="1" dirty="0"/>
          </a:p>
        </p:txBody>
      </p:sp>
      <p:sp>
        <p:nvSpPr>
          <p:cNvPr id="4" name="Foliennummernplatzhalter 3"/>
          <p:cNvSpPr>
            <a:spLocks noGrp="1"/>
          </p:cNvSpPr>
          <p:nvPr>
            <p:ph type="sldNum" sz="quarter" idx="10"/>
          </p:nvPr>
        </p:nvSpPr>
        <p:spPr/>
        <p:txBody>
          <a:bodyPr/>
          <a:lstStyle/>
          <a:p>
            <a:fld id="{2F3DF03A-DD2D-4988-86D1-70476219A22C}" type="slidenum">
              <a:rPr lang="de-DE" smtClean="0"/>
              <a:t>8</a:t>
            </a:fld>
            <a:endParaRPr lang="de-DE"/>
          </a:p>
        </p:txBody>
      </p:sp>
    </p:spTree>
    <p:extLst>
      <p:ext uri="{BB962C8B-B14F-4D97-AF65-F5344CB8AC3E}">
        <p14:creationId xmlns:p14="http://schemas.microsoft.com/office/powerpoint/2010/main" val="519501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These observations </a:t>
            </a:r>
            <a:r>
              <a:rPr lang="en-US" dirty="0" smtClean="0">
                <a:sym typeface="Wingdings" panose="05000000000000000000" pitchFamily="2" charset="2"/>
              </a:rPr>
              <a:t> in conflict with the basic principle</a:t>
            </a:r>
            <a:r>
              <a:rPr lang="en-US" baseline="0" dirty="0" smtClean="0">
                <a:sym typeface="Wingdings" panose="05000000000000000000" pitchFamily="2" charset="2"/>
              </a:rPr>
              <a:t> of virology</a:t>
            </a:r>
            <a:r>
              <a:rPr lang="en-US" dirty="0" smtClean="0">
                <a:sym typeface="Wingdings" panose="05000000000000000000" pitchFamily="2" charset="2"/>
              </a:rPr>
              <a:t> </a:t>
            </a:r>
          </a:p>
          <a:p>
            <a:endParaRPr lang="en-US" dirty="0" smtClean="0">
              <a:sym typeface="Wingdings" panose="05000000000000000000" pitchFamily="2" charset="2"/>
            </a:endParaRPr>
          </a:p>
          <a:p>
            <a:r>
              <a:rPr lang="en-US" dirty="0" smtClean="0">
                <a:sym typeface="Wingdings" panose="05000000000000000000" pitchFamily="2" charset="2"/>
              </a:rPr>
              <a:t>Considers release of non-enveloped</a:t>
            </a:r>
            <a:r>
              <a:rPr lang="en-US" baseline="0" dirty="0" smtClean="0">
                <a:sym typeface="Wingdings" panose="05000000000000000000" pitchFamily="2" charset="2"/>
              </a:rPr>
              <a:t>  bare consequence of cellular lysis.</a:t>
            </a:r>
          </a:p>
          <a:p>
            <a:endParaRPr lang="en-US" baseline="0" dirty="0" smtClean="0">
              <a:sym typeface="Wingdings" panose="05000000000000000000" pitchFamily="2" charset="2"/>
            </a:endParaRPr>
          </a:p>
          <a:p>
            <a:r>
              <a:rPr lang="en-US" baseline="0" dirty="0" smtClean="0">
                <a:sym typeface="Wingdings" panose="05000000000000000000" pitchFamily="2" charset="2"/>
              </a:rPr>
              <a:t>Active egress and non-</a:t>
            </a:r>
            <a:r>
              <a:rPr lang="en-US" baseline="0" dirty="0" err="1" smtClean="0">
                <a:sym typeface="Wingdings" panose="05000000000000000000" pitchFamily="2" charset="2"/>
              </a:rPr>
              <a:t>lytikc</a:t>
            </a:r>
            <a:r>
              <a:rPr lang="en-US" baseline="0" dirty="0" smtClean="0">
                <a:sym typeface="Wingdings" panose="05000000000000000000" pitchFamily="2" charset="2"/>
              </a:rPr>
              <a:t> budding through host cell membranes  enveloped viruses </a:t>
            </a:r>
          </a:p>
          <a:p>
            <a:endParaRPr lang="en-US" baseline="0" dirty="0" smtClean="0">
              <a:sym typeface="Wingdings" panose="05000000000000000000" pitchFamily="2" charset="2"/>
            </a:endParaRPr>
          </a:p>
          <a:p>
            <a:r>
              <a:rPr lang="en-US" baseline="0" dirty="0" smtClean="0">
                <a:sym typeface="Wingdings" panose="05000000000000000000" pitchFamily="2" charset="2"/>
              </a:rPr>
              <a:t>Evidence of an active egress of non-enveloped viruses  mainly from polarized cells</a:t>
            </a:r>
          </a:p>
          <a:p>
            <a:endParaRPr lang="en-US" baseline="0" dirty="0" smtClean="0">
              <a:sym typeface="Wingdings" panose="05000000000000000000" pitchFamily="2" charset="2"/>
            </a:endParaRPr>
          </a:p>
          <a:p>
            <a:r>
              <a:rPr lang="en-US" baseline="0" dirty="0" smtClean="0">
                <a:sym typeface="Wingdings" panose="05000000000000000000" pitchFamily="2" charset="2"/>
              </a:rPr>
              <a:t>Virus progeny predominantly released at the apical membrane.</a:t>
            </a:r>
          </a:p>
          <a:p>
            <a:endParaRPr lang="en-US" baseline="0" dirty="0" smtClean="0">
              <a:sym typeface="Wingdings" panose="05000000000000000000" pitchFamily="2" charset="2"/>
            </a:endParaRPr>
          </a:p>
          <a:p>
            <a:r>
              <a:rPr lang="en-US" baseline="0" dirty="0" smtClean="0">
                <a:sym typeface="Wingdings" panose="05000000000000000000" pitchFamily="2" charset="2"/>
              </a:rPr>
              <a:t> Examples: SV-40, Simian Rotavirus, and Poliovirus</a:t>
            </a:r>
          </a:p>
          <a:p>
            <a:endParaRPr lang="en-US" dirty="0"/>
          </a:p>
        </p:txBody>
      </p:sp>
      <p:sp>
        <p:nvSpPr>
          <p:cNvPr id="4" name="Foliennummernplatzhalter 3"/>
          <p:cNvSpPr>
            <a:spLocks noGrp="1"/>
          </p:cNvSpPr>
          <p:nvPr>
            <p:ph type="sldNum" sz="quarter" idx="10"/>
          </p:nvPr>
        </p:nvSpPr>
        <p:spPr/>
        <p:txBody>
          <a:bodyPr/>
          <a:lstStyle/>
          <a:p>
            <a:fld id="{2F3DF03A-DD2D-4988-86D1-70476219A22C}" type="slidenum">
              <a:rPr lang="de-DE" smtClean="0"/>
              <a:t>9</a:t>
            </a:fld>
            <a:endParaRPr lang="de-DE"/>
          </a:p>
        </p:txBody>
      </p:sp>
    </p:spTree>
    <p:extLst>
      <p:ext uri="{BB962C8B-B14F-4D97-AF65-F5344CB8AC3E}">
        <p14:creationId xmlns:p14="http://schemas.microsoft.com/office/powerpoint/2010/main" val="418111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85CBBF40-F356-4DAF-8EF8-17BEE2FDCE37}" type="datetimeFigureOut">
              <a:rPr lang="de-DE" smtClean="0"/>
              <a:t>08.11.2015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2655494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5CBBF40-F356-4DAF-8EF8-17BEE2FDCE37}" type="datetimeFigureOut">
              <a:rPr lang="de-DE" smtClean="0"/>
              <a:t>08.11.2015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1898947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5CBBF40-F356-4DAF-8EF8-17BEE2FDCE37}" type="datetimeFigureOut">
              <a:rPr lang="de-DE" smtClean="0"/>
              <a:t>08.11.2015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132801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5CBBF40-F356-4DAF-8EF8-17BEE2FDCE37}" type="datetimeFigureOut">
              <a:rPr lang="de-DE" smtClean="0"/>
              <a:t>08.11.2015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1178298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85CBBF40-F356-4DAF-8EF8-17BEE2FDCE37}" type="datetimeFigureOut">
              <a:rPr lang="de-DE" smtClean="0"/>
              <a:t>08.11.2015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2336579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85CBBF40-F356-4DAF-8EF8-17BEE2FDCE37}" type="datetimeFigureOut">
              <a:rPr lang="de-DE" smtClean="0"/>
              <a:t>08.11.2015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1144410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85CBBF40-F356-4DAF-8EF8-17BEE2FDCE37}" type="datetimeFigureOut">
              <a:rPr lang="de-DE" smtClean="0"/>
              <a:t>08.11.2015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3583676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85CBBF40-F356-4DAF-8EF8-17BEE2FDCE37}" type="datetimeFigureOut">
              <a:rPr lang="de-DE" smtClean="0"/>
              <a:t>08.11.2015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394712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5CBBF40-F356-4DAF-8EF8-17BEE2FDCE37}" type="datetimeFigureOut">
              <a:rPr lang="de-DE" smtClean="0"/>
              <a:t>08.11.2015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1294423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85CBBF40-F356-4DAF-8EF8-17BEE2FDCE37}" type="datetimeFigureOut">
              <a:rPr lang="de-DE" smtClean="0"/>
              <a:t>08.11.2015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417681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85CBBF40-F356-4DAF-8EF8-17BEE2FDCE37}" type="datetimeFigureOut">
              <a:rPr lang="de-DE" smtClean="0"/>
              <a:t>08.11.2015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F50D8ED-D0A2-48B7-85EF-3499665F4673}" type="slidenum">
              <a:rPr lang="de-DE" smtClean="0"/>
              <a:t>‹Nr.›</a:t>
            </a:fld>
            <a:endParaRPr lang="de-DE"/>
          </a:p>
        </p:txBody>
      </p:sp>
    </p:spTree>
    <p:extLst>
      <p:ext uri="{BB962C8B-B14F-4D97-AF65-F5344CB8AC3E}">
        <p14:creationId xmlns:p14="http://schemas.microsoft.com/office/powerpoint/2010/main" val="61308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CBBF40-F356-4DAF-8EF8-17BEE2FDCE37}" type="datetimeFigureOut">
              <a:rPr lang="de-DE" smtClean="0"/>
              <a:t>08.11.2015</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0D8ED-D0A2-48B7-85EF-3499665F4673}" type="slidenum">
              <a:rPr lang="de-DE" smtClean="0"/>
              <a:t>‹Nr.›</a:t>
            </a:fld>
            <a:endParaRPr lang="de-DE"/>
          </a:p>
        </p:txBody>
      </p:sp>
    </p:spTree>
    <p:extLst>
      <p:ext uri="{BB962C8B-B14F-4D97-AF65-F5344CB8AC3E}">
        <p14:creationId xmlns:p14="http://schemas.microsoft.com/office/powerpoint/2010/main" val="2868832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microsoft.com/office/2007/relationships/hdphoto" Target="../media/hdphoto5.wdp"/><Relationship Id="rId12" Type="http://schemas.microsoft.com/office/2007/relationships/hdphoto" Target="../media/hdphoto7.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png"/><Relationship Id="rId10" Type="http://schemas.openxmlformats.org/officeDocument/2006/relationships/image" Target="../media/image31.jpeg"/><Relationship Id="rId4" Type="http://schemas.openxmlformats.org/officeDocument/2006/relationships/image" Target="../media/image26.png"/><Relationship Id="rId9"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4.png"/><Relationship Id="rId7" Type="http://schemas.openxmlformats.org/officeDocument/2006/relationships/image" Target="../media/image37.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6.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0.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png"/><Relationship Id="rId7" Type="http://schemas.openxmlformats.org/officeDocument/2006/relationships/image" Target="../media/image43.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3.png"/><Relationship Id="rId7" Type="http://schemas.openxmlformats.org/officeDocument/2006/relationships/image" Target="../media/image47.tiff"/><Relationship Id="rId12"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tiff"/><Relationship Id="rId11" Type="http://schemas.openxmlformats.org/officeDocument/2006/relationships/image" Target="../media/image10.png"/><Relationship Id="rId5" Type="http://schemas.openxmlformats.org/officeDocument/2006/relationships/image" Target="../media/image45.emf"/><Relationship Id="rId10" Type="http://schemas.openxmlformats.org/officeDocument/2006/relationships/image" Target="../media/image50.emf"/><Relationship Id="rId4" Type="http://schemas.microsoft.com/office/2007/relationships/hdphoto" Target="../media/hdphoto1.wdp"/><Relationship Id="rId9" Type="http://schemas.openxmlformats.org/officeDocument/2006/relationships/image" Target="../media/image49.emf"/></Relationships>
</file>

<file path=ppt/slides/_rels/slide18.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3.png"/><Relationship Id="rId7" Type="http://schemas.openxmlformats.org/officeDocument/2006/relationships/image" Target="../media/image53.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tiff"/><Relationship Id="rId5" Type="http://schemas.openxmlformats.org/officeDocument/2006/relationships/image" Target="../media/image51.emf"/><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58.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jpeg"/><Relationship Id="rId12"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gif"/><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emf"/></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62.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63.emf"/></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5.png"/><Relationship Id="rId4" Type="http://schemas.openxmlformats.org/officeDocument/2006/relationships/image" Target="../media/image64.emf"/></Relationships>
</file>

<file path=ppt/slides/_rels/slide23.xml.rels><?xml version="1.0" encoding="UTF-8" standalone="yes"?>
<Relationships xmlns="http://schemas.openxmlformats.org/package/2006/relationships"><Relationship Id="rId8" Type="http://schemas.openxmlformats.org/officeDocument/2006/relationships/image" Target="../media/image70.tiff"/><Relationship Id="rId3" Type="http://schemas.microsoft.com/office/2007/relationships/hdphoto" Target="../media/hdphoto1.wdp"/><Relationship Id="rId7" Type="http://schemas.openxmlformats.org/officeDocument/2006/relationships/image" Target="../media/image69.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8.png"/><Relationship Id="rId11" Type="http://schemas.microsoft.com/office/2007/relationships/hdphoto" Target="../media/hdphoto2.wdp"/><Relationship Id="rId5" Type="http://schemas.openxmlformats.org/officeDocument/2006/relationships/image" Target="../media/image67.emf"/><Relationship Id="rId10" Type="http://schemas.openxmlformats.org/officeDocument/2006/relationships/image" Target="../media/image10.png"/><Relationship Id="rId4" Type="http://schemas.openxmlformats.org/officeDocument/2006/relationships/image" Target="../media/image66.tiff"/><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79.emf"/><Relationship Id="rId3" Type="http://schemas.microsoft.com/office/2007/relationships/hdphoto" Target="../media/hdphoto1.wdp"/><Relationship Id="rId7" Type="http://schemas.openxmlformats.org/officeDocument/2006/relationships/image" Target="../media/image73.emf"/><Relationship Id="rId12" Type="http://schemas.openxmlformats.org/officeDocument/2006/relationships/image" Target="../media/image78.emf"/><Relationship Id="rId17" Type="http://schemas.openxmlformats.org/officeDocument/2006/relationships/image" Target="../media/image43.tiff"/><Relationship Id="rId2" Type="http://schemas.openxmlformats.org/officeDocument/2006/relationships/image" Target="../media/image3.png"/><Relationship Id="rId16"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72.emf"/><Relationship Id="rId11" Type="http://schemas.openxmlformats.org/officeDocument/2006/relationships/image" Target="../media/image77.emf"/><Relationship Id="rId5" Type="http://schemas.microsoft.com/office/2007/relationships/hdphoto" Target="../media/hdphoto2.wdp"/><Relationship Id="rId15" Type="http://schemas.openxmlformats.org/officeDocument/2006/relationships/image" Target="../media/image81.emf"/><Relationship Id="rId10" Type="http://schemas.openxmlformats.org/officeDocument/2006/relationships/image" Target="../media/image76.emf"/><Relationship Id="rId4" Type="http://schemas.openxmlformats.org/officeDocument/2006/relationships/image" Target="../media/image10.png"/><Relationship Id="rId9" Type="http://schemas.openxmlformats.org/officeDocument/2006/relationships/image" Target="../media/image75.emf"/><Relationship Id="rId14" Type="http://schemas.openxmlformats.org/officeDocument/2006/relationships/image" Target="../media/image80.emf"/></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13" Type="http://schemas.microsoft.com/office/2007/relationships/hdphoto" Target="../media/hdphoto13.wdp"/><Relationship Id="rId18" Type="http://schemas.openxmlformats.org/officeDocument/2006/relationships/image" Target="../media/image90.png"/><Relationship Id="rId3" Type="http://schemas.microsoft.com/office/2007/relationships/hdphoto" Target="../media/hdphoto1.wdp"/><Relationship Id="rId21" Type="http://schemas.openxmlformats.org/officeDocument/2006/relationships/image" Target="../media/image92.jpeg"/><Relationship Id="rId7" Type="http://schemas.microsoft.com/office/2007/relationships/hdphoto" Target="../media/hdphoto10.wdp"/><Relationship Id="rId12" Type="http://schemas.openxmlformats.org/officeDocument/2006/relationships/image" Target="../media/image87.png"/><Relationship Id="rId17" Type="http://schemas.microsoft.com/office/2007/relationships/hdphoto" Target="../media/hdphoto15.wdp"/><Relationship Id="rId2" Type="http://schemas.openxmlformats.org/officeDocument/2006/relationships/image" Target="../media/image3.png"/><Relationship Id="rId16" Type="http://schemas.openxmlformats.org/officeDocument/2006/relationships/image" Target="../media/image89.png"/><Relationship Id="rId20"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84.png"/><Relationship Id="rId11" Type="http://schemas.microsoft.com/office/2007/relationships/hdphoto" Target="../media/hdphoto12.wdp"/><Relationship Id="rId5" Type="http://schemas.microsoft.com/office/2007/relationships/hdphoto" Target="../media/hdphoto9.wdp"/><Relationship Id="rId15" Type="http://schemas.microsoft.com/office/2007/relationships/hdphoto" Target="../media/hdphoto14.wdp"/><Relationship Id="rId23" Type="http://schemas.microsoft.com/office/2007/relationships/hdphoto" Target="../media/hdphoto2.wdp"/><Relationship Id="rId10" Type="http://schemas.openxmlformats.org/officeDocument/2006/relationships/image" Target="../media/image86.png"/><Relationship Id="rId19" Type="http://schemas.microsoft.com/office/2007/relationships/hdphoto" Target="../media/hdphoto16.wdp"/><Relationship Id="rId4" Type="http://schemas.openxmlformats.org/officeDocument/2006/relationships/image" Target="../media/image83.png"/><Relationship Id="rId9" Type="http://schemas.microsoft.com/office/2007/relationships/hdphoto" Target="../media/hdphoto11.wdp"/><Relationship Id="rId14" Type="http://schemas.openxmlformats.org/officeDocument/2006/relationships/image" Target="../media/image88.png"/><Relationship Id="rId22"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99.gif"/><Relationship Id="rId3" Type="http://schemas.microsoft.com/office/2007/relationships/hdphoto" Target="../media/hdphoto1.wdp"/><Relationship Id="rId7" Type="http://schemas.openxmlformats.org/officeDocument/2006/relationships/image" Target="../media/image98.jpeg"/><Relationship Id="rId12"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7.tiff"/><Relationship Id="rId11" Type="http://schemas.openxmlformats.org/officeDocument/2006/relationships/image" Target="../media/image35.png"/><Relationship Id="rId5" Type="http://schemas.openxmlformats.org/officeDocument/2006/relationships/image" Target="../media/image96.tiff"/><Relationship Id="rId10" Type="http://schemas.openxmlformats.org/officeDocument/2006/relationships/image" Target="../media/image101.tiff"/><Relationship Id="rId4" Type="http://schemas.openxmlformats.org/officeDocument/2006/relationships/image" Target="../media/image95.tiff"/><Relationship Id="rId9" Type="http://schemas.openxmlformats.org/officeDocument/2006/relationships/image" Target="../media/image100.jpe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105.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jpeg"/><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09.tiff"/><Relationship Id="rId5" Type="http://schemas.openxmlformats.org/officeDocument/2006/relationships/image" Target="../media/image108.tiff"/><Relationship Id="rId4" Type="http://schemas.openxmlformats.org/officeDocument/2006/relationships/image" Target="../media/image107.tif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115.tiff"/><Relationship Id="rId3" Type="http://schemas.openxmlformats.org/officeDocument/2006/relationships/image" Target="../media/image2.png"/><Relationship Id="rId7" Type="http://schemas.openxmlformats.org/officeDocument/2006/relationships/image" Target="../media/image114.tif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13.tiff"/><Relationship Id="rId11" Type="http://schemas.openxmlformats.org/officeDocument/2006/relationships/image" Target="../media/image69.tiff"/><Relationship Id="rId5" Type="http://schemas.openxmlformats.org/officeDocument/2006/relationships/image" Target="../media/image112.tiff"/><Relationship Id="rId10" Type="http://schemas.openxmlformats.org/officeDocument/2006/relationships/image" Target="../media/image117.tiff"/><Relationship Id="rId4" Type="http://schemas.openxmlformats.org/officeDocument/2006/relationships/image" Target="../media/image111.tiff"/><Relationship Id="rId9" Type="http://schemas.openxmlformats.org/officeDocument/2006/relationships/image" Target="../media/image116.tiff"/></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jpe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19.emf"/><Relationship Id="rId5" Type="http://schemas.openxmlformats.org/officeDocument/2006/relationships/image" Target="../media/image8.emf"/><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20.jpeg"/><Relationship Id="rId7" Type="http://schemas.microsoft.com/office/2007/relationships/hdphoto" Target="../media/hdphoto17.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26.png"/><Relationship Id="rId9"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4.jpeg"/><Relationship Id="rId1" Type="http://schemas.openxmlformats.org/officeDocument/2006/relationships/slideLayout" Target="../slideLayouts/slideLayout2.xml"/><Relationship Id="rId5" Type="http://schemas.openxmlformats.org/officeDocument/2006/relationships/image" Target="../media/image125.jpe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7.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jpe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image" Target="../media/image12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4.png"/><Relationship Id="rId10" Type="http://schemas.microsoft.com/office/2007/relationships/hdphoto" Target="../media/hdphoto1.wdp"/><Relationship Id="rId4" Type="http://schemas.openxmlformats.org/officeDocument/2006/relationships/image" Target="../media/image23.png"/><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27.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19740" y="2198172"/>
            <a:ext cx="10585175" cy="1470025"/>
          </a:xfrm>
        </p:spPr>
        <p:txBody>
          <a:bodyPr>
            <a:noAutofit/>
          </a:bodyPr>
          <a:lstStyle/>
          <a:p>
            <a:r>
              <a:rPr lang="en-US" b="1" dirty="0" smtClean="0">
                <a:solidFill>
                  <a:srgbClr val="002060"/>
                </a:solidFill>
                <a:effectLst>
                  <a:outerShdw blurRad="38100" dist="38100" dir="2700000" algn="tl">
                    <a:srgbClr val="000000">
                      <a:alpha val="43137"/>
                    </a:srgbClr>
                  </a:outerShdw>
                </a:effectLst>
              </a:rPr>
              <a:t>Characterization of the Pre-Lytic Active Egress of a Non-Enveloped Virus </a:t>
            </a:r>
            <a:endParaRPr lang="en-US" b="1" dirty="0">
              <a:solidFill>
                <a:srgbClr val="002060"/>
              </a:solidFill>
              <a:effectLst>
                <a:outerShdw blurRad="38100" dist="38100" dir="2700000" algn="tl">
                  <a:srgbClr val="000000">
                    <a:alpha val="43137"/>
                  </a:srgbClr>
                </a:outerShdw>
              </a:effectLst>
            </a:endParaRPr>
          </a:p>
        </p:txBody>
      </p:sp>
      <p:pic>
        <p:nvPicPr>
          <p:cNvPr id="7"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13642" y="-196"/>
            <a:ext cx="8978130" cy="1052931"/>
          </a:xfrm>
          <a:prstGeom prst="rect">
            <a:avLst/>
          </a:prstGeom>
          <a:noFill/>
        </p:spPr>
      </p:pic>
      <p:pic>
        <p:nvPicPr>
          <p:cNvPr id="8" name="Picture 3"/>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7637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5" name="Rectangle 2"/>
          <p:cNvSpPr txBox="1">
            <a:spLocks noChangeArrowheads="1"/>
          </p:cNvSpPr>
          <p:nvPr/>
        </p:nvSpPr>
        <p:spPr>
          <a:xfrm>
            <a:off x="94308" y="104184"/>
            <a:ext cx="887018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Nuclear Export of Minute Virus of Mice</a:t>
            </a:r>
            <a:endParaRPr lang="en-US" sz="2800" b="1" i="1" dirty="0">
              <a:solidFill>
                <a:schemeClr val="bg1"/>
              </a:solidFill>
              <a:latin typeface="+mj-lt"/>
            </a:endParaRPr>
          </a:p>
        </p:txBody>
      </p:sp>
      <p:pic>
        <p:nvPicPr>
          <p:cNvPr id="6" name="Picture 2"/>
          <p:cNvPicPr>
            <a:picLocks noChangeAspect="1"/>
          </p:cNvPicPr>
          <p:nvPr/>
        </p:nvPicPr>
        <p:blipFill>
          <a:blip r:embed="rId4">
            <a:duotone>
              <a:schemeClr val="accent1">
                <a:shade val="45000"/>
                <a:satMod val="135000"/>
              </a:schemeClr>
              <a:prstClr val="white"/>
            </a:duotone>
          </a:blip>
          <a:stretch>
            <a:fillRect/>
          </a:stretch>
        </p:blipFill>
        <p:spPr>
          <a:xfrm>
            <a:off x="6126047" y="4040290"/>
            <a:ext cx="972208" cy="1116000"/>
          </a:xfrm>
          <a:prstGeom prst="rect">
            <a:avLst/>
          </a:prstGeom>
        </p:spPr>
      </p:pic>
      <p:sp>
        <p:nvSpPr>
          <p:cNvPr id="7" name="Freeform 40"/>
          <p:cNvSpPr/>
          <p:nvPr/>
        </p:nvSpPr>
        <p:spPr>
          <a:xfrm rot="13873920">
            <a:off x="6231066" y="4505762"/>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rgbClr val="FF0000">
                <a:alpha val="40000"/>
              </a:srgb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grpSp>
        <p:nvGrpSpPr>
          <p:cNvPr id="8" name="Gruppieren 7"/>
          <p:cNvGrpSpPr/>
          <p:nvPr/>
        </p:nvGrpSpPr>
        <p:grpSpPr>
          <a:xfrm rot="15946922">
            <a:off x="6383932" y="3769244"/>
            <a:ext cx="385701" cy="144000"/>
            <a:chOff x="1833287" y="6390465"/>
            <a:chExt cx="385701" cy="144000"/>
          </a:xfrm>
        </p:grpSpPr>
        <p:cxnSp>
          <p:nvCxnSpPr>
            <p:cNvPr id="9"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10" name="Ellipse 9"/>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1" name="Ellipse 10"/>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 name="Ellipse 11"/>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 name="Ellipse 12"/>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 name="Ellipse 13"/>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5" name="Gruppieren 14"/>
          <p:cNvGrpSpPr/>
          <p:nvPr/>
        </p:nvGrpSpPr>
        <p:grpSpPr>
          <a:xfrm rot="19329006">
            <a:off x="7043453" y="4108391"/>
            <a:ext cx="385701" cy="144000"/>
            <a:chOff x="1833287" y="6390465"/>
            <a:chExt cx="385701" cy="144000"/>
          </a:xfrm>
        </p:grpSpPr>
        <p:cxnSp>
          <p:nvCxnSpPr>
            <p:cNvPr id="16"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17" name="Ellipse 16"/>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8" name="Ellipse 17"/>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9" name="Ellipse 18"/>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0" name="Ellipse 19"/>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1" name="Ellipse 20"/>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22" name="Gruppieren 21"/>
          <p:cNvGrpSpPr/>
          <p:nvPr/>
        </p:nvGrpSpPr>
        <p:grpSpPr>
          <a:xfrm rot="2204428">
            <a:off x="7061858" y="4893979"/>
            <a:ext cx="385701" cy="144000"/>
            <a:chOff x="1833287" y="6390465"/>
            <a:chExt cx="385701" cy="144000"/>
          </a:xfrm>
        </p:grpSpPr>
        <p:cxnSp>
          <p:nvCxnSpPr>
            <p:cNvPr id="23"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24" name="Ellipse 23"/>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5" name="Ellipse 24"/>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6" name="Ellipse 25"/>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7" name="Ellipse 26"/>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28" name="Ellipse 27"/>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29" name="Gruppieren 28"/>
          <p:cNvGrpSpPr/>
          <p:nvPr/>
        </p:nvGrpSpPr>
        <p:grpSpPr>
          <a:xfrm rot="5400000">
            <a:off x="6432191" y="5251479"/>
            <a:ext cx="385701" cy="144000"/>
            <a:chOff x="1833287" y="6390465"/>
            <a:chExt cx="385701" cy="144000"/>
          </a:xfrm>
        </p:grpSpPr>
        <p:cxnSp>
          <p:nvCxnSpPr>
            <p:cNvPr id="30"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31" name="Ellipse 30"/>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2" name="Ellipse 31"/>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3" name="Ellipse 32"/>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4" name="Ellipse 33"/>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5" name="Ellipse 34"/>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36" name="Gruppieren 35"/>
          <p:cNvGrpSpPr/>
          <p:nvPr/>
        </p:nvGrpSpPr>
        <p:grpSpPr>
          <a:xfrm rot="8522858">
            <a:off x="5795177" y="4916880"/>
            <a:ext cx="385701" cy="144000"/>
            <a:chOff x="1833287" y="6390465"/>
            <a:chExt cx="385701" cy="144000"/>
          </a:xfrm>
        </p:grpSpPr>
        <p:cxnSp>
          <p:nvCxnSpPr>
            <p:cNvPr id="37"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38" name="Ellipse 37"/>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9" name="Ellipse 38"/>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0" name="Ellipse 39"/>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1" name="Ellipse 40"/>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2" name="Ellipse 41"/>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43" name="Gruppieren 42"/>
          <p:cNvGrpSpPr/>
          <p:nvPr/>
        </p:nvGrpSpPr>
        <p:grpSpPr>
          <a:xfrm rot="12514432">
            <a:off x="5750221" y="4165266"/>
            <a:ext cx="385701" cy="144000"/>
            <a:chOff x="1833287" y="6390465"/>
            <a:chExt cx="385701" cy="144000"/>
          </a:xfrm>
        </p:grpSpPr>
        <p:cxnSp>
          <p:nvCxnSpPr>
            <p:cNvPr id="44"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45" name="Ellipse 44"/>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6" name="Ellipse 45"/>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7" name="Ellipse 46"/>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8" name="Ellipse 47"/>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9" name="Ellipse 48"/>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50" name="Gruppieren 49"/>
          <p:cNvGrpSpPr/>
          <p:nvPr/>
        </p:nvGrpSpPr>
        <p:grpSpPr>
          <a:xfrm rot="12514432">
            <a:off x="6048308" y="4375634"/>
            <a:ext cx="385701" cy="144000"/>
            <a:chOff x="1833287" y="6390465"/>
            <a:chExt cx="385701" cy="144000"/>
          </a:xfrm>
          <a:scene3d>
            <a:camera prst="orthographicFront">
              <a:rot lat="21594000" lon="2400000" rev="1800000"/>
            </a:camera>
            <a:lightRig rig="threePt" dir="t"/>
          </a:scene3d>
        </p:grpSpPr>
        <p:cxnSp>
          <p:nvCxnSpPr>
            <p:cNvPr id="51"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52" name="Ellipse 51"/>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3" name="Ellipse 52"/>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4" name="Ellipse 53"/>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5" name="Ellipse 54"/>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6" name="Ellipse 55"/>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cxnSp>
        <p:nvCxnSpPr>
          <p:cNvPr id="57" name="Curved Connector 4"/>
          <p:cNvCxnSpPr/>
          <p:nvPr/>
        </p:nvCxnSpPr>
        <p:spPr>
          <a:xfrm rot="20821342" flipV="1">
            <a:off x="6776722" y="4195340"/>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0" lon="19800000" rev="1800000"/>
            </a:camera>
            <a:lightRig rig="threePt" dir="t"/>
          </a:scene3d>
          <a:sp3d>
            <a:bevelT/>
          </a:sp3d>
        </p:spPr>
        <p:style>
          <a:lnRef idx="3">
            <a:schemeClr val="dk1"/>
          </a:lnRef>
          <a:fillRef idx="0">
            <a:schemeClr val="dk1"/>
          </a:fillRef>
          <a:effectRef idx="2">
            <a:schemeClr val="dk1"/>
          </a:effectRef>
          <a:fontRef idx="minor">
            <a:schemeClr val="tx1"/>
          </a:fontRef>
        </p:style>
      </p:cxnSp>
      <p:grpSp>
        <p:nvGrpSpPr>
          <p:cNvPr id="58" name="Gruppieren 57"/>
          <p:cNvGrpSpPr/>
          <p:nvPr/>
        </p:nvGrpSpPr>
        <p:grpSpPr>
          <a:xfrm>
            <a:off x="6917691" y="4099895"/>
            <a:ext cx="130276" cy="206116"/>
            <a:chOff x="3729766" y="5756981"/>
            <a:chExt cx="130276" cy="206116"/>
          </a:xfrm>
        </p:grpSpPr>
        <p:sp>
          <p:nvSpPr>
            <p:cNvPr id="59" name="Ellipse 58"/>
            <p:cNvSpPr/>
            <p:nvPr/>
          </p:nvSpPr>
          <p:spPr>
            <a:xfrm rot="19681342">
              <a:off x="3824042" y="5756981"/>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0" name="Ellipse 59"/>
            <p:cNvSpPr/>
            <p:nvPr/>
          </p:nvSpPr>
          <p:spPr>
            <a:xfrm rot="19681342">
              <a:off x="3762208" y="5825189"/>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1" name="Ellipse 60"/>
            <p:cNvSpPr/>
            <p:nvPr/>
          </p:nvSpPr>
          <p:spPr>
            <a:xfrm rot="19681342">
              <a:off x="3731476" y="586834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2" name="Ellipse 61"/>
            <p:cNvSpPr/>
            <p:nvPr/>
          </p:nvSpPr>
          <p:spPr>
            <a:xfrm rot="19681342">
              <a:off x="3729766" y="5927097"/>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3" name="Ellipse 62"/>
            <p:cNvSpPr/>
            <p:nvPr/>
          </p:nvSpPr>
          <p:spPr>
            <a:xfrm rot="19681342">
              <a:off x="3808470" y="579638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64" name="Gruppieren 63"/>
          <p:cNvGrpSpPr/>
          <p:nvPr/>
        </p:nvGrpSpPr>
        <p:grpSpPr>
          <a:xfrm rot="12514432">
            <a:off x="6355163" y="4899942"/>
            <a:ext cx="385701" cy="144000"/>
            <a:chOff x="1833287" y="6390465"/>
            <a:chExt cx="385701" cy="144000"/>
          </a:xfrm>
          <a:scene3d>
            <a:camera prst="orthographicFront">
              <a:rot lat="21594000" lon="2400000" rev="4200000"/>
            </a:camera>
            <a:lightRig rig="threePt" dir="t"/>
          </a:scene3d>
        </p:grpSpPr>
        <p:cxnSp>
          <p:nvCxnSpPr>
            <p:cNvPr id="65"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66" name="Ellipse 65"/>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7" name="Ellipse 66"/>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8" name="Ellipse 67"/>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9" name="Ellipse 68"/>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0" name="Ellipse 69"/>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pic>
        <p:nvPicPr>
          <p:cNvPr id="71" name="Picture 2"/>
          <p:cNvPicPr>
            <a:picLocks noChangeAspect="1"/>
          </p:cNvPicPr>
          <p:nvPr/>
        </p:nvPicPr>
        <p:blipFill>
          <a:blip r:embed="rId4">
            <a:duotone>
              <a:schemeClr val="accent1">
                <a:shade val="45000"/>
                <a:satMod val="135000"/>
              </a:schemeClr>
              <a:prstClr val="white"/>
            </a:duotone>
          </a:blip>
          <a:stretch>
            <a:fillRect/>
          </a:stretch>
        </p:blipFill>
        <p:spPr>
          <a:xfrm>
            <a:off x="1496922" y="3943689"/>
            <a:ext cx="972208" cy="1116000"/>
          </a:xfrm>
          <a:prstGeom prst="rect">
            <a:avLst/>
          </a:prstGeom>
        </p:spPr>
      </p:pic>
      <p:cxnSp>
        <p:nvCxnSpPr>
          <p:cNvPr id="73" name="Curved Connector 9"/>
          <p:cNvCxnSpPr/>
          <p:nvPr/>
        </p:nvCxnSpPr>
        <p:spPr>
          <a:xfrm flipV="1">
            <a:off x="1525497" y="4647357"/>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74" name="Curved Connector 11"/>
          <p:cNvCxnSpPr/>
          <p:nvPr/>
        </p:nvCxnSpPr>
        <p:spPr>
          <a:xfrm rot="13500000" flipV="1">
            <a:off x="1720231" y="4225788"/>
            <a:ext cx="252238" cy="109999"/>
          </a:xfrm>
          <a:prstGeom prst="curvedConnector3">
            <a:avLst>
              <a:gd name="adj1" fmla="val 50000"/>
            </a:avLst>
          </a:prstGeom>
          <a:ln w="9525" cmpd="sng">
            <a:solidFill>
              <a:schemeClr val="dk1">
                <a:alpha val="50000"/>
              </a:schemeClr>
            </a:solidFill>
          </a:ln>
          <a:effectLst>
            <a:outerShdw blurRad="40000" dist="23000" dir="5400000" rotWithShape="0">
              <a:srgbClr val="000000">
                <a:alpha val="35000"/>
              </a:srgbClr>
            </a:outerShdw>
          </a:effectLst>
          <a:scene3d>
            <a:camera prst="orthographicFront">
              <a:rot lat="3600000" lon="1800000" rev="36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75" name="Curved Connector 8"/>
          <p:cNvCxnSpPr/>
          <p:nvPr/>
        </p:nvCxnSpPr>
        <p:spPr>
          <a:xfrm rot="13500000" flipV="1">
            <a:off x="1532782" y="4233296"/>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76" name="Curved Connector 6"/>
          <p:cNvCxnSpPr/>
          <p:nvPr/>
        </p:nvCxnSpPr>
        <p:spPr>
          <a:xfrm rot="6960000" flipV="1">
            <a:off x="1835564" y="4055502"/>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77" name="Curved Connector 12"/>
          <p:cNvCxnSpPr/>
          <p:nvPr/>
        </p:nvCxnSpPr>
        <p:spPr>
          <a:xfrm flipV="1">
            <a:off x="2063461" y="4430083"/>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rot lat="1800000" lon="1800000" rev="30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78" name="Curved Connector 5"/>
          <p:cNvCxnSpPr/>
          <p:nvPr/>
        </p:nvCxnSpPr>
        <p:spPr>
          <a:xfrm rot="10800000">
            <a:off x="2229964" y="4591345"/>
            <a:ext cx="230462" cy="144380"/>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79" name="Curved Connector 7"/>
          <p:cNvCxnSpPr/>
          <p:nvPr/>
        </p:nvCxnSpPr>
        <p:spPr>
          <a:xfrm rot="6960000" flipV="1">
            <a:off x="1864139" y="4823207"/>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80" name="Curved Connector 10"/>
          <p:cNvCxnSpPr/>
          <p:nvPr/>
        </p:nvCxnSpPr>
        <p:spPr>
          <a:xfrm flipV="1">
            <a:off x="1722471" y="4685457"/>
            <a:ext cx="252238" cy="109999"/>
          </a:xfrm>
          <a:prstGeom prst="curvedConnector3">
            <a:avLst>
              <a:gd name="adj1" fmla="val 50000"/>
            </a:avLst>
          </a:prstGeom>
          <a:ln w="12700" cmpd="sng">
            <a:solidFill>
              <a:schemeClr val="dk1">
                <a:alpha val="50000"/>
              </a:schemeClr>
            </a:solidFill>
          </a:ln>
          <a:effectLst>
            <a:outerShdw blurRad="40000" dist="23000" dir="5400000" rotWithShape="0">
              <a:srgbClr val="000000">
                <a:alpha val="35000"/>
              </a:srgbClr>
            </a:outerShdw>
          </a:effectLst>
          <a:scene3d>
            <a:camera prst="orthographicFront">
              <a:rot lat="0" lon="7200000" rev="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81" name="Curved Connector 4"/>
          <p:cNvCxnSpPr/>
          <p:nvPr/>
        </p:nvCxnSpPr>
        <p:spPr>
          <a:xfrm flipV="1">
            <a:off x="2207477" y="4238551"/>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grpSp>
        <p:nvGrpSpPr>
          <p:cNvPr id="82" name="Gruppieren 81"/>
          <p:cNvGrpSpPr/>
          <p:nvPr/>
        </p:nvGrpSpPr>
        <p:grpSpPr>
          <a:xfrm>
            <a:off x="2215222" y="4577101"/>
            <a:ext cx="156154" cy="66676"/>
            <a:chOff x="8100392" y="4236854"/>
            <a:chExt cx="156154" cy="66676"/>
          </a:xfrm>
        </p:grpSpPr>
        <p:sp>
          <p:nvSpPr>
            <p:cNvPr id="83" name="Ellipse 82"/>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4" name="Ellipse 83"/>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5" name="Ellipse 84"/>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86" name="Gruppieren 85"/>
          <p:cNvGrpSpPr/>
          <p:nvPr/>
        </p:nvGrpSpPr>
        <p:grpSpPr>
          <a:xfrm rot="5400000">
            <a:off x="1898217" y="4135112"/>
            <a:ext cx="156154" cy="66676"/>
            <a:chOff x="8100392" y="4236854"/>
            <a:chExt cx="156154" cy="66676"/>
          </a:xfrm>
        </p:grpSpPr>
        <p:sp>
          <p:nvSpPr>
            <p:cNvPr id="87" name="Ellipse 86"/>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8" name="Ellipse 87"/>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9" name="Ellipse 88"/>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90" name="Gruppieren 89"/>
          <p:cNvGrpSpPr/>
          <p:nvPr/>
        </p:nvGrpSpPr>
        <p:grpSpPr>
          <a:xfrm rot="18000000">
            <a:off x="1604282" y="4643815"/>
            <a:ext cx="156154" cy="66676"/>
            <a:chOff x="8100392" y="4236854"/>
            <a:chExt cx="156154" cy="66676"/>
          </a:xfrm>
        </p:grpSpPr>
        <p:sp>
          <p:nvSpPr>
            <p:cNvPr id="91" name="Ellipse 90"/>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2" name="Ellipse 91"/>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3" name="Ellipse 92"/>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94" name="Gruppieren 93"/>
          <p:cNvGrpSpPr/>
          <p:nvPr/>
        </p:nvGrpSpPr>
        <p:grpSpPr>
          <a:xfrm rot="-360000">
            <a:off x="1633272" y="4256572"/>
            <a:ext cx="156154" cy="66676"/>
            <a:chOff x="8100392" y="4236854"/>
            <a:chExt cx="156154" cy="66676"/>
          </a:xfrm>
        </p:grpSpPr>
        <p:sp>
          <p:nvSpPr>
            <p:cNvPr id="95" name="Ellipse 94"/>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6" name="Ellipse 95"/>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7" name="Ellipse 96"/>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98" name="Gruppieren 97"/>
          <p:cNvGrpSpPr/>
          <p:nvPr/>
        </p:nvGrpSpPr>
        <p:grpSpPr>
          <a:xfrm rot="4980000">
            <a:off x="1939016" y="4850289"/>
            <a:ext cx="156154" cy="66676"/>
            <a:chOff x="8100392" y="4236854"/>
            <a:chExt cx="156154" cy="66676"/>
          </a:xfrm>
        </p:grpSpPr>
        <p:sp>
          <p:nvSpPr>
            <p:cNvPr id="99" name="Ellipse 98"/>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0" name="Ellipse 99"/>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1" name="Ellipse 100"/>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sp>
        <p:nvSpPr>
          <p:cNvPr id="102" name="Freeform 40"/>
          <p:cNvSpPr/>
          <p:nvPr/>
        </p:nvSpPr>
        <p:spPr>
          <a:xfrm rot="10800000">
            <a:off x="3766032" y="3768325"/>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rgbClr val="FF0000">
                <a:alpha val="40000"/>
              </a:srgb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cxnSp>
        <p:nvCxnSpPr>
          <p:cNvPr id="103" name="Gerade Verbindung mit Pfeil 102"/>
          <p:cNvCxnSpPr/>
          <p:nvPr/>
        </p:nvCxnSpPr>
        <p:spPr>
          <a:xfrm>
            <a:off x="3677269" y="4633944"/>
            <a:ext cx="1476416" cy="0"/>
          </a:xfrm>
          <a:prstGeom prst="straightConnector1">
            <a:avLst/>
          </a:prstGeom>
          <a:ln w="28575">
            <a:tailEnd type="stealth" w="lg" len="med"/>
          </a:ln>
        </p:spPr>
        <p:style>
          <a:lnRef idx="1">
            <a:schemeClr val="dk1"/>
          </a:lnRef>
          <a:fillRef idx="0">
            <a:schemeClr val="dk1"/>
          </a:fillRef>
          <a:effectRef idx="0">
            <a:schemeClr val="dk1"/>
          </a:effectRef>
          <a:fontRef idx="minor">
            <a:schemeClr val="tx1"/>
          </a:fontRef>
        </p:style>
      </p:cxnSp>
      <p:sp>
        <p:nvSpPr>
          <p:cNvPr id="104" name="Bogen 103"/>
          <p:cNvSpPr/>
          <p:nvPr/>
        </p:nvSpPr>
        <p:spPr>
          <a:xfrm rot="10800000">
            <a:off x="4055118" y="3406409"/>
            <a:ext cx="1030068" cy="1224135"/>
          </a:xfrm>
          <a:prstGeom prst="arc">
            <a:avLst>
              <a:gd name="adj1" fmla="val 15820948"/>
              <a:gd name="adj2" fmla="val 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Ellipse 142"/>
          <p:cNvSpPr/>
          <p:nvPr/>
        </p:nvSpPr>
        <p:spPr>
          <a:xfrm rot="18000000">
            <a:off x="2174413" y="449021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4" name="Ellipse 143"/>
          <p:cNvSpPr/>
          <p:nvPr/>
        </p:nvSpPr>
        <p:spPr>
          <a:xfrm rot="18000000">
            <a:off x="2202325" y="4450105"/>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5" name="Ellipse 144"/>
          <p:cNvSpPr/>
          <p:nvPr/>
        </p:nvSpPr>
        <p:spPr>
          <a:xfrm rot="18000000">
            <a:off x="2198102" y="4407573"/>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6" name="Ellipse 145"/>
          <p:cNvSpPr/>
          <p:nvPr/>
        </p:nvSpPr>
        <p:spPr>
          <a:xfrm rot="18000000">
            <a:off x="2307796" y="4343775"/>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7" name="Ellipse 146"/>
          <p:cNvSpPr/>
          <p:nvPr/>
        </p:nvSpPr>
        <p:spPr>
          <a:xfrm rot="18000000">
            <a:off x="2346341" y="4306089"/>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8" name="Ellipse 147"/>
          <p:cNvSpPr/>
          <p:nvPr/>
        </p:nvSpPr>
        <p:spPr>
          <a:xfrm rot="18000000">
            <a:off x="2346341" y="427419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49" name="Textfeld 148"/>
          <p:cNvSpPr txBox="1"/>
          <p:nvPr/>
        </p:nvSpPr>
        <p:spPr>
          <a:xfrm>
            <a:off x="3311260" y="3358438"/>
            <a:ext cx="1809791" cy="307777"/>
          </a:xfrm>
          <a:prstGeom prst="rect">
            <a:avLst/>
          </a:prstGeom>
          <a:noFill/>
        </p:spPr>
        <p:txBody>
          <a:bodyPr wrap="none" rtlCol="0">
            <a:spAutoFit/>
          </a:bodyPr>
          <a:lstStyle/>
          <a:p>
            <a:r>
              <a:rPr lang="en-US" sz="1400" b="1" dirty="0" smtClean="0"/>
              <a:t>Linear ssDNA genome</a:t>
            </a:r>
            <a:endParaRPr lang="en-US" sz="1400" b="1" dirty="0"/>
          </a:p>
        </p:txBody>
      </p:sp>
      <p:sp>
        <p:nvSpPr>
          <p:cNvPr id="151" name="Ellipse 150"/>
          <p:cNvSpPr/>
          <p:nvPr/>
        </p:nvSpPr>
        <p:spPr>
          <a:xfrm rot="18000000">
            <a:off x="1799659" y="4693501"/>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2" name="Ellipse 151"/>
          <p:cNvSpPr/>
          <p:nvPr/>
        </p:nvSpPr>
        <p:spPr>
          <a:xfrm rot="18000000">
            <a:off x="1905224" y="4324932"/>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4" name="Ellipse 153"/>
          <p:cNvSpPr/>
          <p:nvPr/>
        </p:nvSpPr>
        <p:spPr>
          <a:xfrm rot="18000000">
            <a:off x="1856905" y="4335565"/>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5" name="Ellipse 154"/>
          <p:cNvSpPr/>
          <p:nvPr/>
        </p:nvSpPr>
        <p:spPr>
          <a:xfrm rot="18000000">
            <a:off x="1812809" y="4354408"/>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6" name="Ellipse 155"/>
          <p:cNvSpPr/>
          <p:nvPr/>
        </p:nvSpPr>
        <p:spPr>
          <a:xfrm rot="18000000">
            <a:off x="1855341" y="4706238"/>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7" name="Ellipse 156"/>
          <p:cNvSpPr/>
          <p:nvPr/>
        </p:nvSpPr>
        <p:spPr>
          <a:xfrm rot="18000000">
            <a:off x="1884817" y="475698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58" name="Textfeld 157"/>
          <p:cNvSpPr txBox="1"/>
          <p:nvPr/>
        </p:nvSpPr>
        <p:spPr>
          <a:xfrm>
            <a:off x="776842" y="2389608"/>
            <a:ext cx="2615844" cy="338554"/>
          </a:xfrm>
          <a:prstGeom prst="rect">
            <a:avLst/>
          </a:prstGeom>
          <a:noFill/>
        </p:spPr>
        <p:txBody>
          <a:bodyPr wrap="none" rtlCol="0">
            <a:spAutoFit/>
          </a:bodyPr>
          <a:lstStyle/>
          <a:p>
            <a:r>
              <a:rPr lang="en-US" sz="1600" b="1" dirty="0" smtClean="0"/>
              <a:t>Pre-assembled empty capsid</a:t>
            </a:r>
            <a:endParaRPr lang="en-US" sz="1600" b="1" dirty="0"/>
          </a:p>
        </p:txBody>
      </p:sp>
      <p:sp>
        <p:nvSpPr>
          <p:cNvPr id="159" name="Textfeld 158"/>
          <p:cNvSpPr txBox="1"/>
          <p:nvPr/>
        </p:nvSpPr>
        <p:spPr>
          <a:xfrm>
            <a:off x="6128875" y="2389608"/>
            <a:ext cx="1073692" cy="338554"/>
          </a:xfrm>
          <a:prstGeom prst="rect">
            <a:avLst/>
          </a:prstGeom>
          <a:noFill/>
        </p:spPr>
        <p:txBody>
          <a:bodyPr wrap="none" rtlCol="0">
            <a:spAutoFit/>
          </a:bodyPr>
          <a:lstStyle/>
          <a:p>
            <a:r>
              <a:rPr lang="en-US" sz="1600" b="1" dirty="0" smtClean="0"/>
              <a:t>Full capsid</a:t>
            </a:r>
            <a:endParaRPr lang="en-US" sz="1600" b="1" dirty="0"/>
          </a:p>
        </p:txBody>
      </p:sp>
      <p:grpSp>
        <p:nvGrpSpPr>
          <p:cNvPr id="160" name="Gruppieren 159"/>
          <p:cNvGrpSpPr/>
          <p:nvPr/>
        </p:nvGrpSpPr>
        <p:grpSpPr>
          <a:xfrm>
            <a:off x="878326" y="5425495"/>
            <a:ext cx="385701" cy="144000"/>
            <a:chOff x="1833287" y="6390465"/>
            <a:chExt cx="385701" cy="144000"/>
          </a:xfrm>
        </p:grpSpPr>
        <p:cxnSp>
          <p:nvCxnSpPr>
            <p:cNvPr id="161"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162" name="Ellipse 161"/>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63" name="Ellipse 162"/>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64" name="Ellipse 163"/>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65" name="Ellipse 164"/>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66" name="Ellipse 165"/>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sp>
        <p:nvSpPr>
          <p:cNvPr id="167" name="Textfeld 166"/>
          <p:cNvSpPr txBox="1"/>
          <p:nvPr/>
        </p:nvSpPr>
        <p:spPr>
          <a:xfrm>
            <a:off x="1269747" y="5334628"/>
            <a:ext cx="2132315" cy="307777"/>
          </a:xfrm>
          <a:prstGeom prst="rect">
            <a:avLst/>
          </a:prstGeom>
          <a:noFill/>
        </p:spPr>
        <p:txBody>
          <a:bodyPr wrap="none" rtlCol="0">
            <a:spAutoFit/>
          </a:bodyPr>
          <a:lstStyle/>
          <a:p>
            <a:r>
              <a:rPr lang="en-US" sz="1400" b="1" dirty="0" smtClean="0"/>
              <a:t>Phosphoserine-rich N-VP2</a:t>
            </a:r>
            <a:endParaRPr lang="en-US" sz="1400" b="1" dirty="0"/>
          </a:p>
        </p:txBody>
      </p:sp>
      <p:pic>
        <p:nvPicPr>
          <p:cNvPr id="174" name="Picture 3"/>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5" name="Textfeld 174"/>
          <p:cNvSpPr txBox="1"/>
          <p:nvPr/>
        </p:nvSpPr>
        <p:spPr>
          <a:xfrm>
            <a:off x="361627" y="1486125"/>
            <a:ext cx="7162701"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smtClean="0"/>
              <a:t>DNA-packaging triggers N-VP2 externalization and nuclear export:</a:t>
            </a:r>
          </a:p>
        </p:txBody>
      </p:sp>
      <p:sp>
        <p:nvSpPr>
          <p:cNvPr id="134" name="Textfeld 133"/>
          <p:cNvSpPr txBox="1"/>
          <p:nvPr/>
        </p:nvSpPr>
        <p:spPr>
          <a:xfrm>
            <a:off x="3620532" y="4705399"/>
            <a:ext cx="1599540" cy="307777"/>
          </a:xfrm>
          <a:prstGeom prst="rect">
            <a:avLst/>
          </a:prstGeom>
          <a:noFill/>
        </p:spPr>
        <p:txBody>
          <a:bodyPr wrap="none" rtlCol="0">
            <a:spAutoFit/>
          </a:bodyPr>
          <a:lstStyle/>
          <a:p>
            <a:r>
              <a:rPr lang="en-US" sz="1400" b="1" dirty="0" smtClean="0"/>
              <a:t>Genome packaging</a:t>
            </a:r>
            <a:endParaRPr lang="en-US" sz="1400" b="1" dirty="0"/>
          </a:p>
        </p:txBody>
      </p:sp>
      <p:sp>
        <p:nvSpPr>
          <p:cNvPr id="135" name="Textfeld 134"/>
          <p:cNvSpPr txBox="1"/>
          <p:nvPr/>
        </p:nvSpPr>
        <p:spPr>
          <a:xfrm>
            <a:off x="5583586" y="2743462"/>
            <a:ext cx="2178032" cy="307777"/>
          </a:xfrm>
          <a:prstGeom prst="rect">
            <a:avLst/>
          </a:prstGeom>
          <a:noFill/>
        </p:spPr>
        <p:txBody>
          <a:bodyPr wrap="none" rtlCol="0">
            <a:spAutoFit/>
          </a:bodyPr>
          <a:lstStyle/>
          <a:p>
            <a:r>
              <a:rPr lang="en-US" sz="1400" b="1" dirty="0" smtClean="0">
                <a:solidFill>
                  <a:srgbClr val="FF0000"/>
                </a:solidFill>
              </a:rPr>
              <a:t>Nuclear export competent </a:t>
            </a:r>
            <a:endParaRPr lang="en-US" sz="1400" b="1" dirty="0">
              <a:solidFill>
                <a:srgbClr val="FF0000"/>
              </a:solidFill>
            </a:endParaRPr>
          </a:p>
        </p:txBody>
      </p:sp>
      <p:sp>
        <p:nvSpPr>
          <p:cNvPr id="136" name="Textfeld 135"/>
          <p:cNvSpPr txBox="1"/>
          <p:nvPr/>
        </p:nvSpPr>
        <p:spPr>
          <a:xfrm>
            <a:off x="910225" y="2743462"/>
            <a:ext cx="2319096" cy="307777"/>
          </a:xfrm>
          <a:prstGeom prst="rect">
            <a:avLst/>
          </a:prstGeom>
          <a:noFill/>
        </p:spPr>
        <p:txBody>
          <a:bodyPr wrap="none" rtlCol="0">
            <a:spAutoFit/>
          </a:bodyPr>
          <a:lstStyle/>
          <a:p>
            <a:r>
              <a:rPr lang="en-US" sz="1400" b="1" dirty="0" smtClean="0">
                <a:solidFill>
                  <a:srgbClr val="FF0000"/>
                </a:solidFill>
              </a:rPr>
              <a:t>Nuclear export incompetent </a:t>
            </a:r>
            <a:endParaRPr lang="en-US" sz="1400" b="1" dirty="0">
              <a:solidFill>
                <a:srgbClr val="FF0000"/>
              </a:solidFill>
            </a:endParaRPr>
          </a:p>
        </p:txBody>
      </p:sp>
    </p:spTree>
    <p:extLst>
      <p:ext uri="{BB962C8B-B14F-4D97-AF65-F5344CB8AC3E}">
        <p14:creationId xmlns:p14="http://schemas.microsoft.com/office/powerpoint/2010/main" val="2044850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
          <p:cNvPicPr>
            <a:picLocks noChangeAspect="1"/>
          </p:cNvPicPr>
          <p:nvPr/>
        </p:nvPicPr>
        <p:blipFill rotWithShape="1">
          <a:blip r:embed="rId3"/>
          <a:srcRect l="22797" t="39002" r="14695" b="6928"/>
          <a:stretch/>
        </p:blipFill>
        <p:spPr>
          <a:xfrm>
            <a:off x="263357" y="1361127"/>
            <a:ext cx="7422258" cy="5274614"/>
          </a:xfrm>
          <a:prstGeom prst="rect">
            <a:avLst/>
          </a:prstGeom>
        </p:spPr>
      </p:pic>
      <p:pic>
        <p:nvPicPr>
          <p:cNvPr id="2" name="Picture 4" descr="tb"/>
          <p:cNvPicPr>
            <a:picLocks noChangeAspect="1" noChangeArrowheads="1"/>
          </p:cNvPicPr>
          <p:nvPr/>
        </p:nvPicPr>
        <p:blipFill>
          <a:blip r:embed="rId4">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251520" y="6529178"/>
            <a:ext cx="1368152" cy="307777"/>
          </a:xfrm>
          <a:prstGeom prst="rect">
            <a:avLst/>
          </a:prstGeom>
          <a:noFill/>
        </p:spPr>
        <p:txBody>
          <a:bodyPr wrap="square" rtlCol="0">
            <a:spAutoFit/>
          </a:bodyPr>
          <a:lstStyle/>
          <a:p>
            <a:r>
              <a:rPr lang="de-CH" sz="1400" b="1" dirty="0" smtClean="0">
                <a:solidFill>
                  <a:srgbClr val="FF0000"/>
                </a:solidFill>
              </a:rPr>
              <a:t>EXOCYTOSIS</a:t>
            </a:r>
            <a:endParaRPr lang="en-US" sz="1400" b="1" dirty="0">
              <a:solidFill>
                <a:srgbClr val="FF0000"/>
              </a:solidFill>
            </a:endParaRPr>
          </a:p>
        </p:txBody>
      </p:sp>
      <p:sp>
        <p:nvSpPr>
          <p:cNvPr id="14" name="Textfeld 13"/>
          <p:cNvSpPr txBox="1"/>
          <p:nvPr/>
        </p:nvSpPr>
        <p:spPr>
          <a:xfrm>
            <a:off x="7409788" y="3850415"/>
            <a:ext cx="1368152" cy="307777"/>
          </a:xfrm>
          <a:prstGeom prst="rect">
            <a:avLst/>
          </a:prstGeom>
          <a:noFill/>
        </p:spPr>
        <p:txBody>
          <a:bodyPr wrap="square" rtlCol="0">
            <a:spAutoFit/>
          </a:bodyPr>
          <a:lstStyle/>
          <a:p>
            <a:r>
              <a:rPr lang="de-CH" sz="1400" b="1" dirty="0" err="1" smtClean="0"/>
              <a:t>Endosome</a:t>
            </a:r>
            <a:endParaRPr lang="en-US" sz="1400" b="1" dirty="0"/>
          </a:p>
        </p:txBody>
      </p:sp>
      <p:cxnSp>
        <p:nvCxnSpPr>
          <p:cNvPr id="10" name="Gerade Verbindung 9"/>
          <p:cNvCxnSpPr/>
          <p:nvPr/>
        </p:nvCxnSpPr>
        <p:spPr>
          <a:xfrm>
            <a:off x="6782982" y="2372459"/>
            <a:ext cx="612000" cy="0"/>
          </a:xfrm>
          <a:prstGeom prst="line">
            <a:avLst/>
          </a:prstGeom>
          <a:ln w="28575"/>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1528821" y="1876723"/>
            <a:ext cx="400149" cy="307777"/>
          </a:xfrm>
          <a:prstGeom prst="rect">
            <a:avLst/>
          </a:prstGeom>
          <a:noFill/>
        </p:spPr>
        <p:txBody>
          <a:bodyPr wrap="square" rtlCol="0">
            <a:spAutoFit/>
          </a:bodyPr>
          <a:lstStyle/>
          <a:p>
            <a:r>
              <a:rPr lang="de-CH" sz="1400" b="1" dirty="0" smtClean="0"/>
              <a:t>ER</a:t>
            </a:r>
            <a:endParaRPr lang="en-US" sz="1400" b="1" dirty="0"/>
          </a:p>
        </p:txBody>
      </p:sp>
      <p:sp>
        <p:nvSpPr>
          <p:cNvPr id="20" name="Textfeld 19"/>
          <p:cNvSpPr txBox="1"/>
          <p:nvPr/>
        </p:nvSpPr>
        <p:spPr>
          <a:xfrm>
            <a:off x="2426647" y="1412776"/>
            <a:ext cx="1281257" cy="307777"/>
          </a:xfrm>
          <a:prstGeom prst="rect">
            <a:avLst/>
          </a:prstGeom>
          <a:noFill/>
        </p:spPr>
        <p:txBody>
          <a:bodyPr wrap="square" rtlCol="0">
            <a:spAutoFit/>
          </a:bodyPr>
          <a:lstStyle/>
          <a:p>
            <a:r>
              <a:rPr lang="de-CH" sz="1400" b="1" dirty="0" smtClean="0"/>
              <a:t>Nucleus</a:t>
            </a:r>
            <a:endParaRPr lang="en-US" sz="1400" b="1" dirty="0"/>
          </a:p>
        </p:txBody>
      </p:sp>
      <p:sp>
        <p:nvSpPr>
          <p:cNvPr id="21"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Egress of Minute Virus of  Mice</a:t>
            </a:r>
            <a:endParaRPr lang="en-US" sz="2800" b="1" i="1" dirty="0">
              <a:solidFill>
                <a:schemeClr val="bg1"/>
              </a:solidFill>
              <a:latin typeface="+mj-lt"/>
            </a:endParaRPr>
          </a:p>
        </p:txBody>
      </p:sp>
      <p:sp>
        <p:nvSpPr>
          <p:cNvPr id="12" name="Textfeld 11"/>
          <p:cNvSpPr txBox="1"/>
          <p:nvPr/>
        </p:nvSpPr>
        <p:spPr>
          <a:xfrm>
            <a:off x="251520" y="980728"/>
            <a:ext cx="8396664" cy="369332"/>
          </a:xfrm>
          <a:prstGeom prst="rect">
            <a:avLst/>
          </a:prstGeom>
          <a:noFill/>
        </p:spPr>
        <p:txBody>
          <a:bodyPr wrap="square" rtlCol="0">
            <a:spAutoFit/>
          </a:bodyPr>
          <a:lstStyle/>
          <a:p>
            <a:r>
              <a:rPr lang="de-CH" b="1" dirty="0" smtClean="0"/>
              <a:t>The </a:t>
            </a:r>
            <a:r>
              <a:rPr lang="de-CH" b="1" dirty="0" err="1" smtClean="0"/>
              <a:t>egress</a:t>
            </a:r>
            <a:r>
              <a:rPr lang="de-CH" b="1" dirty="0" smtClean="0"/>
              <a:t> </a:t>
            </a:r>
            <a:r>
              <a:rPr lang="de-CH" b="1" dirty="0" err="1" smtClean="0"/>
              <a:t>of</a:t>
            </a:r>
            <a:r>
              <a:rPr lang="de-CH" b="1" dirty="0" smtClean="0"/>
              <a:t> MVM </a:t>
            </a:r>
            <a:r>
              <a:rPr lang="de-CH" b="1" dirty="0" err="1" smtClean="0"/>
              <a:t>progeny</a:t>
            </a:r>
            <a:r>
              <a:rPr lang="de-CH" b="1" dirty="0" smtClean="0"/>
              <a:t> </a:t>
            </a:r>
            <a:r>
              <a:rPr lang="de-CH" b="1" dirty="0" err="1" smtClean="0"/>
              <a:t>is</a:t>
            </a:r>
            <a:r>
              <a:rPr lang="de-CH" b="1" dirty="0" smtClean="0"/>
              <a:t> a </a:t>
            </a:r>
            <a:r>
              <a:rPr lang="de-CH" b="1" dirty="0" err="1" smtClean="0"/>
              <a:t>regulated</a:t>
            </a:r>
            <a:r>
              <a:rPr lang="de-CH" b="1" dirty="0" smtClean="0"/>
              <a:t> </a:t>
            </a:r>
            <a:r>
              <a:rPr lang="de-CH" b="1" dirty="0" err="1" smtClean="0"/>
              <a:t>process</a:t>
            </a:r>
            <a:r>
              <a:rPr lang="de-CH" b="1" dirty="0" smtClean="0"/>
              <a:t> </a:t>
            </a:r>
            <a:r>
              <a:rPr lang="de-CH" b="1" dirty="0" err="1" smtClean="0"/>
              <a:t>involving</a:t>
            </a:r>
            <a:r>
              <a:rPr lang="de-CH" b="1" dirty="0" smtClean="0"/>
              <a:t> COPII </a:t>
            </a:r>
            <a:r>
              <a:rPr lang="de-CH" b="1" dirty="0" err="1" smtClean="0"/>
              <a:t>vesicles</a:t>
            </a:r>
            <a:r>
              <a:rPr lang="de-CH" b="1" dirty="0" smtClean="0"/>
              <a:t>.</a:t>
            </a:r>
            <a:endParaRPr lang="en-US" b="1" dirty="0"/>
          </a:p>
        </p:txBody>
      </p:sp>
      <p:pic>
        <p:nvPicPr>
          <p:cNvPr id="25" name="Picture 6"/>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45000"/>
                    </a14:imgEffect>
                    <a14:imgEffect>
                      <a14:brightnessContrast bright="29000" contrast="10000"/>
                    </a14:imgEffect>
                  </a14:imgLayer>
                </a14:imgProps>
              </a:ext>
              <a:ext uri="{28A0092B-C50C-407E-A947-70E740481C1C}">
                <a14:useLocalDpi xmlns:a14="http://schemas.microsoft.com/office/drawing/2010/main" val="0"/>
              </a:ext>
            </a:extLst>
          </a:blip>
          <a:srcRect/>
          <a:stretch>
            <a:fillRect/>
          </a:stretch>
        </p:blipFill>
        <p:spPr bwMode="auto">
          <a:xfrm>
            <a:off x="324603" y="4473328"/>
            <a:ext cx="2408158" cy="19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8" cstate="print">
            <a:extLst>
              <a:ext uri="{BEBA8EAE-BF5A-486C-A8C5-ECC9F3942E4B}">
                <a14:imgProps xmlns:a14="http://schemas.microsoft.com/office/drawing/2010/main">
                  <a14:imgLayer r:embed="rId9">
                    <a14:imgEffect>
                      <a14:sharpenSoften amount="45000"/>
                    </a14:imgEffect>
                    <a14:imgEffect>
                      <a14:brightnessContrast bright="25000" contrast="10000"/>
                    </a14:imgEffect>
                  </a14:imgLayer>
                </a14:imgProps>
              </a:ext>
              <a:ext uri="{28A0092B-C50C-407E-A947-70E740481C1C}">
                <a14:useLocalDpi xmlns:a14="http://schemas.microsoft.com/office/drawing/2010/main" val="0"/>
              </a:ext>
            </a:extLst>
          </a:blip>
          <a:srcRect/>
          <a:stretch>
            <a:fillRect/>
          </a:stretch>
        </p:blipFill>
        <p:spPr bwMode="auto">
          <a:xfrm>
            <a:off x="2883922" y="4473328"/>
            <a:ext cx="2408158" cy="19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feld 15"/>
          <p:cNvSpPr txBox="1"/>
          <p:nvPr/>
        </p:nvSpPr>
        <p:spPr>
          <a:xfrm>
            <a:off x="1236762" y="4201383"/>
            <a:ext cx="958974" cy="307777"/>
          </a:xfrm>
          <a:prstGeom prst="rect">
            <a:avLst/>
          </a:prstGeom>
          <a:noFill/>
        </p:spPr>
        <p:txBody>
          <a:bodyPr wrap="square" rtlCol="0">
            <a:spAutoFit/>
          </a:bodyPr>
          <a:lstStyle/>
          <a:p>
            <a:r>
              <a:rPr lang="de-CH" sz="1400" b="1" dirty="0" smtClean="0"/>
              <a:t>10 </a:t>
            </a:r>
            <a:r>
              <a:rPr lang="de-CH" sz="1400" b="1" dirty="0" err="1" smtClean="0"/>
              <a:t>hpi</a:t>
            </a:r>
            <a:endParaRPr lang="en-US" sz="1400" b="1" dirty="0"/>
          </a:p>
        </p:txBody>
      </p:sp>
      <p:sp>
        <p:nvSpPr>
          <p:cNvPr id="28" name="Textfeld 27"/>
          <p:cNvSpPr txBox="1"/>
          <p:nvPr/>
        </p:nvSpPr>
        <p:spPr>
          <a:xfrm>
            <a:off x="3685034" y="4201383"/>
            <a:ext cx="958974" cy="307777"/>
          </a:xfrm>
          <a:prstGeom prst="rect">
            <a:avLst/>
          </a:prstGeom>
          <a:noFill/>
        </p:spPr>
        <p:txBody>
          <a:bodyPr wrap="square" rtlCol="0">
            <a:spAutoFit/>
          </a:bodyPr>
          <a:lstStyle/>
          <a:p>
            <a:r>
              <a:rPr lang="de-CH" sz="1400" b="1" dirty="0"/>
              <a:t>4</a:t>
            </a:r>
            <a:r>
              <a:rPr lang="de-CH" sz="1400" b="1" dirty="0" smtClean="0"/>
              <a:t>0 </a:t>
            </a:r>
            <a:r>
              <a:rPr lang="de-CH" sz="1400" b="1" dirty="0" err="1" smtClean="0"/>
              <a:t>hpi</a:t>
            </a:r>
            <a:endParaRPr lang="en-US" sz="1400" b="1" dirty="0"/>
          </a:p>
        </p:txBody>
      </p:sp>
      <p:sp>
        <p:nvSpPr>
          <p:cNvPr id="29" name="Textfeld 28"/>
          <p:cNvSpPr txBox="1"/>
          <p:nvPr/>
        </p:nvSpPr>
        <p:spPr>
          <a:xfrm>
            <a:off x="755576" y="1052736"/>
            <a:ext cx="3994173" cy="584775"/>
          </a:xfrm>
          <a:prstGeom prst="rect">
            <a:avLst/>
          </a:prstGeom>
          <a:noFill/>
        </p:spPr>
        <p:txBody>
          <a:bodyPr wrap="square" rtlCol="0">
            <a:spAutoFit/>
          </a:bodyPr>
          <a:lstStyle/>
          <a:p>
            <a:pPr algn="ctr"/>
            <a:r>
              <a:rPr lang="de-CH" sz="1600" b="1" dirty="0" err="1" smtClean="0"/>
              <a:t>Exocytic</a:t>
            </a:r>
            <a:r>
              <a:rPr lang="de-CH" sz="1600" b="1" dirty="0" smtClean="0"/>
              <a:t> </a:t>
            </a:r>
            <a:r>
              <a:rPr lang="de-CH" sz="1600" b="1" dirty="0" err="1" smtClean="0"/>
              <a:t>vesicles</a:t>
            </a:r>
            <a:r>
              <a:rPr lang="de-CH" sz="1600" b="1" dirty="0" smtClean="0"/>
              <a:t> </a:t>
            </a:r>
            <a:r>
              <a:rPr lang="de-CH" sz="1600" b="1" dirty="0" err="1" smtClean="0"/>
              <a:t>are</a:t>
            </a:r>
            <a:r>
              <a:rPr lang="de-CH" sz="1600" b="1" dirty="0" smtClean="0"/>
              <a:t> </a:t>
            </a:r>
            <a:r>
              <a:rPr lang="de-CH" sz="1600" b="1" dirty="0" err="1" smtClean="0"/>
              <a:t>transported</a:t>
            </a:r>
            <a:r>
              <a:rPr lang="de-CH" sz="1600" b="1" dirty="0" smtClean="0"/>
              <a:t> </a:t>
            </a:r>
            <a:r>
              <a:rPr lang="de-CH" sz="1600" b="1" dirty="0" err="1" smtClean="0"/>
              <a:t>along</a:t>
            </a:r>
            <a:r>
              <a:rPr lang="de-CH" sz="1600" b="1" dirty="0" smtClean="0"/>
              <a:t> </a:t>
            </a:r>
            <a:r>
              <a:rPr lang="de-CH" sz="1600" b="1" dirty="0" err="1" smtClean="0"/>
              <a:t>microtubules</a:t>
            </a:r>
            <a:r>
              <a:rPr lang="de-CH" sz="1600" b="1" dirty="0" smtClean="0"/>
              <a:t> </a:t>
            </a:r>
            <a:r>
              <a:rPr lang="de-CH" sz="1600" b="1" dirty="0" err="1" smtClean="0"/>
              <a:t>mediated</a:t>
            </a:r>
            <a:r>
              <a:rPr lang="de-CH" sz="1600" b="1" dirty="0" smtClean="0"/>
              <a:t> </a:t>
            </a:r>
            <a:r>
              <a:rPr lang="de-CH" sz="1600" b="1" dirty="0" err="1" smtClean="0"/>
              <a:t>by</a:t>
            </a:r>
            <a:r>
              <a:rPr lang="de-CH" sz="1600" b="1" dirty="0" smtClean="0"/>
              <a:t> </a:t>
            </a:r>
            <a:r>
              <a:rPr lang="de-CH" sz="1600" b="1" dirty="0" err="1" smtClean="0"/>
              <a:t>kinesin</a:t>
            </a:r>
            <a:r>
              <a:rPr lang="de-CH" sz="1600" b="1" dirty="0" smtClean="0"/>
              <a:t>.</a:t>
            </a:r>
            <a:endParaRPr lang="en-US" sz="1600" b="1" dirty="0"/>
          </a:p>
        </p:txBody>
      </p:sp>
      <p:pic>
        <p:nvPicPr>
          <p:cNvPr id="3079" name="Picture 7" descr="http://i2.wp.com/www.artofthecell.com/wp-content/uploads/2013/05/Kinesin-Motor-Protein.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6914" y="1670470"/>
            <a:ext cx="3996000" cy="23976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Effect>
                      <a14:brightnessContrast bright="20000" contrast="20000"/>
                    </a14:imgEffect>
                  </a14:imgLayer>
                </a14:imgProps>
              </a:ext>
            </a:extLst>
          </a:blip>
          <a:srcRect l="65859" t="39002" r="15978" b="9790"/>
          <a:stretch/>
        </p:blipFill>
        <p:spPr>
          <a:xfrm>
            <a:off x="5348169" y="1364665"/>
            <a:ext cx="2156686" cy="4995397"/>
          </a:xfrm>
          <a:prstGeom prst="rect">
            <a:avLst/>
          </a:prstGeom>
        </p:spPr>
      </p:pic>
      <p:sp>
        <p:nvSpPr>
          <p:cNvPr id="13" name="Textfeld 12"/>
          <p:cNvSpPr txBox="1"/>
          <p:nvPr/>
        </p:nvSpPr>
        <p:spPr>
          <a:xfrm>
            <a:off x="6660232" y="5733256"/>
            <a:ext cx="1368152" cy="307777"/>
          </a:xfrm>
          <a:prstGeom prst="rect">
            <a:avLst/>
          </a:prstGeom>
          <a:noFill/>
        </p:spPr>
        <p:txBody>
          <a:bodyPr wrap="square" rtlCol="0">
            <a:spAutoFit/>
          </a:bodyPr>
          <a:lstStyle/>
          <a:p>
            <a:r>
              <a:rPr lang="de-CH" sz="1400" b="1" dirty="0" smtClean="0">
                <a:solidFill>
                  <a:srgbClr val="FF0000"/>
                </a:solidFill>
              </a:rPr>
              <a:t>ENDOCYTOSIS</a:t>
            </a:r>
            <a:endParaRPr lang="en-US" sz="1400" b="1" dirty="0">
              <a:solidFill>
                <a:srgbClr val="FF0000"/>
              </a:solidFill>
            </a:endParaRPr>
          </a:p>
        </p:txBody>
      </p:sp>
      <p:sp>
        <p:nvSpPr>
          <p:cNvPr id="15" name="Textfeld 14"/>
          <p:cNvSpPr txBox="1"/>
          <p:nvPr/>
        </p:nvSpPr>
        <p:spPr>
          <a:xfrm>
            <a:off x="7215030" y="1371765"/>
            <a:ext cx="1368152" cy="307777"/>
          </a:xfrm>
          <a:prstGeom prst="rect">
            <a:avLst/>
          </a:prstGeom>
          <a:noFill/>
        </p:spPr>
        <p:txBody>
          <a:bodyPr wrap="square" rtlCol="0">
            <a:spAutoFit/>
          </a:bodyPr>
          <a:lstStyle/>
          <a:p>
            <a:r>
              <a:rPr lang="de-CH" sz="1400" b="1" dirty="0" err="1" smtClean="0"/>
              <a:t>Lysosome</a:t>
            </a:r>
            <a:endParaRPr lang="en-US" sz="1400" b="1" dirty="0"/>
          </a:p>
        </p:txBody>
      </p:sp>
      <p:sp>
        <p:nvSpPr>
          <p:cNvPr id="18" name="Textfeld 17"/>
          <p:cNvSpPr txBox="1"/>
          <p:nvPr/>
        </p:nvSpPr>
        <p:spPr>
          <a:xfrm>
            <a:off x="7359502" y="2214157"/>
            <a:ext cx="1821010" cy="307777"/>
          </a:xfrm>
          <a:prstGeom prst="rect">
            <a:avLst/>
          </a:prstGeom>
          <a:noFill/>
        </p:spPr>
        <p:txBody>
          <a:bodyPr wrap="square" rtlCol="0">
            <a:spAutoFit/>
          </a:bodyPr>
          <a:lstStyle/>
          <a:p>
            <a:r>
              <a:rPr lang="de-CH" sz="1400" b="1" dirty="0" err="1" smtClean="0"/>
              <a:t>Actin</a:t>
            </a:r>
            <a:r>
              <a:rPr lang="de-CH" sz="1400" b="1" dirty="0" smtClean="0"/>
              <a:t> </a:t>
            </a:r>
            <a:r>
              <a:rPr lang="de-CH" sz="1400" b="1" dirty="0" err="1" smtClean="0"/>
              <a:t>filament</a:t>
            </a:r>
            <a:endParaRPr lang="en-US" sz="1400" b="1" dirty="0"/>
          </a:p>
        </p:txBody>
      </p:sp>
      <p:sp>
        <p:nvSpPr>
          <p:cNvPr id="31" name="Textfeld 30"/>
          <p:cNvSpPr txBox="1"/>
          <p:nvPr/>
        </p:nvSpPr>
        <p:spPr>
          <a:xfrm>
            <a:off x="5436096" y="2142435"/>
            <a:ext cx="3479950" cy="1646605"/>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de-CH" sz="1600" b="1" dirty="0" err="1" smtClean="0"/>
              <a:t>Microtubules</a:t>
            </a:r>
            <a:r>
              <a:rPr lang="de-CH" sz="1600" b="1" dirty="0" smtClean="0"/>
              <a:t> </a:t>
            </a:r>
            <a:r>
              <a:rPr lang="de-CH" sz="1600" b="1" dirty="0" err="1" smtClean="0"/>
              <a:t>are</a:t>
            </a:r>
            <a:r>
              <a:rPr lang="de-CH" sz="1600" b="1" dirty="0" smtClean="0"/>
              <a:t> </a:t>
            </a:r>
            <a:r>
              <a:rPr lang="de-CH" sz="1600" b="1" dirty="0" err="1" smtClean="0"/>
              <a:t>stabilized</a:t>
            </a:r>
            <a:r>
              <a:rPr lang="de-CH" sz="1600" b="1" dirty="0" smtClean="0"/>
              <a:t> </a:t>
            </a:r>
            <a:r>
              <a:rPr lang="de-CH" sz="1600" b="1" dirty="0" err="1" smtClean="0"/>
              <a:t>during</a:t>
            </a:r>
            <a:r>
              <a:rPr lang="de-CH" sz="1600" b="1" dirty="0" smtClean="0"/>
              <a:t> </a:t>
            </a:r>
            <a:r>
              <a:rPr lang="de-CH" sz="1600" b="1" dirty="0" err="1" smtClean="0"/>
              <a:t>the</a:t>
            </a:r>
            <a:r>
              <a:rPr lang="de-CH" sz="1600" b="1" dirty="0" smtClean="0"/>
              <a:t> </a:t>
            </a:r>
            <a:r>
              <a:rPr lang="de-CH" sz="1600" b="1" dirty="0" err="1" smtClean="0"/>
              <a:t>course</a:t>
            </a:r>
            <a:r>
              <a:rPr lang="de-CH" sz="1600" b="1" dirty="0" smtClean="0"/>
              <a:t> </a:t>
            </a:r>
            <a:r>
              <a:rPr lang="de-CH" sz="1600" b="1" dirty="0" err="1" smtClean="0"/>
              <a:t>of</a:t>
            </a:r>
            <a:r>
              <a:rPr lang="de-CH" sz="1600" b="1" dirty="0" smtClean="0"/>
              <a:t> </a:t>
            </a:r>
            <a:r>
              <a:rPr lang="de-CH" sz="1600" b="1" dirty="0" err="1" smtClean="0"/>
              <a:t>infection</a:t>
            </a:r>
            <a:r>
              <a:rPr lang="de-CH" sz="1600" b="1" dirty="0" smtClean="0"/>
              <a:t>.</a:t>
            </a:r>
          </a:p>
          <a:p>
            <a:pPr marL="285750" indent="-285750">
              <a:buFont typeface="Wingdings" panose="05000000000000000000" pitchFamily="2" charset="2"/>
              <a:buChar char="Ø"/>
            </a:pPr>
            <a:r>
              <a:rPr lang="de-CH" sz="1600" b="1" dirty="0" err="1" smtClean="0"/>
              <a:t>Dynamin</a:t>
            </a:r>
            <a:r>
              <a:rPr lang="de-CH" sz="1600" b="1" dirty="0" smtClean="0"/>
              <a:t> </a:t>
            </a:r>
            <a:r>
              <a:rPr lang="de-CH" sz="1600" b="1" dirty="0" err="1" smtClean="0"/>
              <a:t>accumulates</a:t>
            </a:r>
            <a:r>
              <a:rPr lang="de-CH" sz="1600" b="1" dirty="0" smtClean="0"/>
              <a:t> in </a:t>
            </a:r>
            <a:r>
              <a:rPr lang="de-CH" sz="1600" b="1" dirty="0" err="1" smtClean="0"/>
              <a:t>the</a:t>
            </a:r>
            <a:r>
              <a:rPr lang="de-CH" sz="1600" b="1" dirty="0" smtClean="0"/>
              <a:t> </a:t>
            </a:r>
            <a:r>
              <a:rPr lang="de-CH" sz="1600" b="1" dirty="0" err="1" smtClean="0"/>
              <a:t>perinuclear</a:t>
            </a:r>
            <a:r>
              <a:rPr lang="de-CH" sz="1600" b="1" dirty="0" smtClean="0"/>
              <a:t> </a:t>
            </a:r>
            <a:r>
              <a:rPr lang="de-CH" sz="1600" b="1" dirty="0" err="1" smtClean="0"/>
              <a:t>region</a:t>
            </a:r>
            <a:r>
              <a:rPr lang="de-CH" sz="1600" b="1" dirty="0" smtClean="0"/>
              <a:t> </a:t>
            </a:r>
            <a:r>
              <a:rPr lang="de-CH" sz="1600" b="1" dirty="0" err="1" smtClean="0"/>
              <a:t>where</a:t>
            </a:r>
            <a:r>
              <a:rPr lang="de-CH" sz="1600" b="1" dirty="0" smtClean="0"/>
              <a:t> </a:t>
            </a:r>
            <a:r>
              <a:rPr lang="de-CH" sz="1600" b="1" dirty="0" err="1" smtClean="0"/>
              <a:t>it</a:t>
            </a:r>
            <a:r>
              <a:rPr lang="de-CH" sz="1600" b="1" dirty="0" smtClean="0"/>
              <a:t> </a:t>
            </a:r>
            <a:r>
              <a:rPr lang="de-CH" sz="1600" b="1" dirty="0" err="1" smtClean="0"/>
              <a:t>co-localizes</a:t>
            </a:r>
            <a:r>
              <a:rPr lang="de-CH" sz="1600" b="1" dirty="0" smtClean="0"/>
              <a:t> </a:t>
            </a:r>
            <a:r>
              <a:rPr lang="de-CH" sz="1600" b="1" dirty="0" err="1" smtClean="0"/>
              <a:t>with</a:t>
            </a:r>
            <a:r>
              <a:rPr lang="de-CH" sz="1600" b="1" dirty="0" smtClean="0"/>
              <a:t> MVM </a:t>
            </a:r>
            <a:r>
              <a:rPr lang="de-CH" sz="1600" b="1" dirty="0" err="1" smtClean="0"/>
              <a:t>progeny</a:t>
            </a:r>
            <a:r>
              <a:rPr lang="de-CH" sz="1600" b="1" dirty="0" smtClean="0"/>
              <a:t> </a:t>
            </a:r>
            <a:r>
              <a:rPr lang="de-CH" sz="1600" b="1" dirty="0" err="1" smtClean="0"/>
              <a:t>virions</a:t>
            </a:r>
            <a:r>
              <a:rPr lang="de-CH" sz="1600" b="1" dirty="0" smtClean="0"/>
              <a:t>.</a:t>
            </a:r>
            <a:endParaRPr lang="en-US" sz="1600" b="1" dirty="0"/>
          </a:p>
        </p:txBody>
      </p:sp>
      <p:sp>
        <p:nvSpPr>
          <p:cNvPr id="32" name="Textfeld 31"/>
          <p:cNvSpPr txBox="1"/>
          <p:nvPr/>
        </p:nvSpPr>
        <p:spPr>
          <a:xfrm>
            <a:off x="5436096" y="4704819"/>
            <a:ext cx="3850851" cy="1077218"/>
          </a:xfrm>
          <a:prstGeom prst="rect">
            <a:avLst/>
          </a:prstGeom>
          <a:noFill/>
        </p:spPr>
        <p:txBody>
          <a:bodyPr wrap="square" rtlCol="0">
            <a:spAutoFit/>
          </a:bodyPr>
          <a:lstStyle/>
          <a:p>
            <a:pPr marL="285750" indent="-285750">
              <a:buFont typeface="Wingdings" panose="05000000000000000000" pitchFamily="2" charset="2"/>
              <a:buChar char="Ø"/>
            </a:pPr>
            <a:r>
              <a:rPr lang="de-CH" sz="1600" b="1" dirty="0" err="1" smtClean="0"/>
              <a:t>Actin</a:t>
            </a:r>
            <a:r>
              <a:rPr lang="de-CH" sz="1600" b="1" dirty="0" smtClean="0"/>
              <a:t> </a:t>
            </a:r>
            <a:r>
              <a:rPr lang="de-CH" sz="1600" b="1" dirty="0" err="1" smtClean="0"/>
              <a:t>filaments</a:t>
            </a:r>
            <a:r>
              <a:rPr lang="de-CH" sz="1600" b="1" dirty="0" smtClean="0"/>
              <a:t> </a:t>
            </a:r>
            <a:r>
              <a:rPr lang="de-CH" sz="1600" b="1" dirty="0" err="1" smtClean="0"/>
              <a:t>are</a:t>
            </a:r>
            <a:r>
              <a:rPr lang="de-CH" sz="1600" b="1" dirty="0" smtClean="0"/>
              <a:t> </a:t>
            </a:r>
            <a:r>
              <a:rPr lang="de-CH" sz="1600" b="1" dirty="0" err="1" smtClean="0"/>
              <a:t>depolymerized</a:t>
            </a:r>
            <a:r>
              <a:rPr lang="de-CH" sz="1600" b="1" dirty="0" smtClean="0"/>
              <a:t> </a:t>
            </a:r>
            <a:r>
              <a:rPr lang="de-CH" sz="1600" b="1" dirty="0" err="1" smtClean="0"/>
              <a:t>during</a:t>
            </a:r>
            <a:r>
              <a:rPr lang="de-CH" sz="1600" b="1" dirty="0" smtClean="0"/>
              <a:t> </a:t>
            </a:r>
            <a:r>
              <a:rPr lang="de-CH" sz="1600" b="1" dirty="0" err="1" smtClean="0"/>
              <a:t>the</a:t>
            </a:r>
            <a:r>
              <a:rPr lang="de-CH" sz="1600" b="1" dirty="0" smtClean="0"/>
              <a:t> </a:t>
            </a:r>
            <a:r>
              <a:rPr lang="de-CH" sz="1600" b="1" dirty="0" err="1" smtClean="0"/>
              <a:t>infection</a:t>
            </a:r>
            <a:r>
              <a:rPr lang="de-CH" sz="1600" b="1" dirty="0" smtClean="0"/>
              <a:t> </a:t>
            </a:r>
            <a:r>
              <a:rPr lang="de-CH" sz="1600" b="1" dirty="0" err="1" smtClean="0"/>
              <a:t>resulting</a:t>
            </a:r>
            <a:r>
              <a:rPr lang="de-CH" sz="1600" b="1" dirty="0" smtClean="0"/>
              <a:t> in </a:t>
            </a:r>
            <a:r>
              <a:rPr lang="de-CH" sz="1600" b="1" dirty="0" err="1" smtClean="0"/>
              <a:t>cell</a:t>
            </a:r>
            <a:r>
              <a:rPr lang="de-CH" sz="1600" b="1" dirty="0" smtClean="0"/>
              <a:t> </a:t>
            </a:r>
            <a:r>
              <a:rPr lang="de-CH" sz="1600" b="1" dirty="0" err="1" smtClean="0"/>
              <a:t>rounding</a:t>
            </a:r>
            <a:r>
              <a:rPr lang="de-CH" sz="1600" b="1" dirty="0"/>
              <a:t> </a:t>
            </a:r>
            <a:r>
              <a:rPr lang="de-CH" sz="1600" b="1" dirty="0" err="1" smtClean="0"/>
              <a:t>eventually</a:t>
            </a:r>
            <a:r>
              <a:rPr lang="de-CH" sz="1600" b="1" dirty="0" smtClean="0"/>
              <a:t> </a:t>
            </a:r>
            <a:r>
              <a:rPr lang="de-CH" sz="1600" b="1" dirty="0" err="1" smtClean="0"/>
              <a:t>leading</a:t>
            </a:r>
            <a:r>
              <a:rPr lang="de-CH" sz="1600" b="1" dirty="0" smtClean="0"/>
              <a:t> </a:t>
            </a:r>
            <a:r>
              <a:rPr lang="de-CH" sz="1600" b="1" dirty="0" err="1" smtClean="0"/>
              <a:t>to</a:t>
            </a:r>
            <a:r>
              <a:rPr lang="de-CH" sz="1600" b="1" dirty="0" smtClean="0"/>
              <a:t> </a:t>
            </a:r>
            <a:r>
              <a:rPr lang="de-CH" sz="1600" b="1" dirty="0" err="1" smtClean="0"/>
              <a:t>cell</a:t>
            </a:r>
            <a:r>
              <a:rPr lang="de-CH" sz="1600" b="1" dirty="0" smtClean="0"/>
              <a:t> </a:t>
            </a:r>
            <a:r>
              <a:rPr lang="de-CH" sz="1600" b="1" dirty="0" err="1" smtClean="0"/>
              <a:t>death</a:t>
            </a:r>
            <a:r>
              <a:rPr lang="de-CH" sz="1600" b="1" dirty="0" smtClean="0"/>
              <a:t>.</a:t>
            </a:r>
            <a:endParaRPr lang="en-US" sz="1600" b="1" dirty="0"/>
          </a:p>
        </p:txBody>
      </p:sp>
    </p:spTree>
    <p:extLst>
      <p:ext uri="{BB962C8B-B14F-4D97-AF65-F5344CB8AC3E}">
        <p14:creationId xmlns:p14="http://schemas.microsoft.com/office/powerpoint/2010/main" val="71503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10" presetClass="entr" presetSubtype="0" fill="hold" nodeType="withEffect">
                                  <p:stCondLst>
                                    <p:cond delay="100"/>
                                  </p:stCondLst>
                                  <p:childTnLst>
                                    <p:set>
                                      <p:cBhvr>
                                        <p:cTn id="9" dur="1" fill="hold">
                                          <p:stCondLst>
                                            <p:cond delay="0"/>
                                          </p:stCondLst>
                                        </p:cTn>
                                        <p:tgtEl>
                                          <p:spTgt spid="3079"/>
                                        </p:tgtEl>
                                        <p:attrNameLst>
                                          <p:attrName>style.visibility</p:attrName>
                                        </p:attrNameLst>
                                      </p:cBhvr>
                                      <p:to>
                                        <p:strVal val="visible"/>
                                      </p:to>
                                    </p:set>
                                    <p:animEffect transition="in" filter="fade">
                                      <p:cBhvr>
                                        <p:cTn id="10" dur="1000"/>
                                        <p:tgtEl>
                                          <p:spTgt spid="30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xit" presetSubtype="0" fill="hold" grpId="0" nodeType="withEffect">
                                  <p:stCondLst>
                                    <p:cond delay="0"/>
                                  </p:stCondLst>
                                  <p:childTnLst>
                                    <p:animEffect transition="out" filter="fade">
                                      <p:cBhvr>
                                        <p:cTn id="24" dur="1000"/>
                                        <p:tgtEl>
                                          <p:spTgt spid="12"/>
                                        </p:tgtEl>
                                      </p:cBhvr>
                                    </p:animEffect>
                                    <p:set>
                                      <p:cBhvr>
                                        <p:cTn id="25" dur="1" fill="hold">
                                          <p:stCondLst>
                                            <p:cond delay="999"/>
                                          </p:stCondLst>
                                        </p:cTn>
                                        <p:tgtEl>
                                          <p:spTgt spid="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1000"/>
                                        <p:tgtEl>
                                          <p:spTgt spid="10"/>
                                        </p:tgtEl>
                                      </p:cBhvr>
                                    </p:animEffect>
                                    <p:set>
                                      <p:cBhvr>
                                        <p:cTn id="28" dur="1" fill="hold">
                                          <p:stCondLst>
                                            <p:cond delay="999"/>
                                          </p:stCondLst>
                                        </p:cTn>
                                        <p:tgtEl>
                                          <p:spTgt spid="10"/>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1000"/>
                                        <p:tgtEl>
                                          <p:spTgt spid="18"/>
                                        </p:tgtEl>
                                      </p:cBhvr>
                                    </p:animEffect>
                                    <p:set>
                                      <p:cBhvr>
                                        <p:cTn id="31" dur="1" fill="hold">
                                          <p:stCondLst>
                                            <p:cond delay="999"/>
                                          </p:stCondLst>
                                        </p:cTn>
                                        <p:tgtEl>
                                          <p:spTgt spid="18"/>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1000"/>
                                        <p:tgtEl>
                                          <p:spTgt spid="13"/>
                                        </p:tgtEl>
                                      </p:cBhvr>
                                    </p:animEffect>
                                    <p:set>
                                      <p:cBhvr>
                                        <p:cTn id="34" dur="1" fill="hold">
                                          <p:stCondLst>
                                            <p:cond delay="999"/>
                                          </p:stCondLst>
                                        </p:cTn>
                                        <p:tgtEl>
                                          <p:spTgt spid="1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1000"/>
                                        <p:tgtEl>
                                          <p:spTgt spid="14"/>
                                        </p:tgtEl>
                                      </p:cBhvr>
                                    </p:animEffect>
                                    <p:set>
                                      <p:cBhvr>
                                        <p:cTn id="37" dur="1" fill="hold">
                                          <p:stCondLst>
                                            <p:cond delay="999"/>
                                          </p:stCondLst>
                                        </p:cTn>
                                        <p:tgtEl>
                                          <p:spTgt spid="14"/>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1000"/>
                                        <p:tgtEl>
                                          <p:spTgt spid="15"/>
                                        </p:tgtEl>
                                      </p:cBhvr>
                                    </p:animEffect>
                                    <p:set>
                                      <p:cBhvr>
                                        <p:cTn id="40" dur="1" fill="hold">
                                          <p:stCondLst>
                                            <p:cond delay="999"/>
                                          </p:stCondLst>
                                        </p:cTn>
                                        <p:tgtEl>
                                          <p:spTgt spid="15"/>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1000"/>
                                        <p:tgtEl>
                                          <p:spTgt spid="20"/>
                                        </p:tgtEl>
                                      </p:cBhvr>
                                    </p:animEffect>
                                    <p:set>
                                      <p:cBhvr>
                                        <p:cTn id="46" dur="1" fill="hold">
                                          <p:stCondLst>
                                            <p:cond delay="999"/>
                                          </p:stCondLst>
                                        </p:cTn>
                                        <p:tgtEl>
                                          <p:spTgt spid="20"/>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1000"/>
                                        <p:tgtEl>
                                          <p:spTgt spid="30"/>
                                        </p:tgtEl>
                                      </p:cBhvr>
                                    </p:animEffect>
                                    <p:set>
                                      <p:cBhvr>
                                        <p:cTn id="49" dur="1" fill="hold">
                                          <p:stCondLst>
                                            <p:cond delay="999"/>
                                          </p:stCondLst>
                                        </p:cTn>
                                        <p:tgtEl>
                                          <p:spTgt spid="30"/>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1000"/>
                                        <p:tgtEl>
                                          <p:spTgt spid="19"/>
                                        </p:tgtEl>
                                      </p:cBhvr>
                                    </p:animEffect>
                                    <p:set>
                                      <p:cBhvr>
                                        <p:cTn id="52" dur="1" fill="hold">
                                          <p:stCondLst>
                                            <p:cond delay="999"/>
                                          </p:stCondLst>
                                        </p:cTn>
                                        <p:tgtEl>
                                          <p:spTgt spid="19"/>
                                        </p:tgtEl>
                                        <p:attrNameLst>
                                          <p:attrName>style.visibility</p:attrName>
                                        </p:attrNameLst>
                                      </p:cBhvr>
                                      <p:to>
                                        <p:strVal val="hidden"/>
                                      </p:to>
                                    </p:set>
                                  </p:childTnLst>
                                </p:cTn>
                              </p:par>
                              <p:par>
                                <p:cTn id="53" presetID="10"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1000"/>
                                        <p:tgtEl>
                                          <p:spTgt spid="32"/>
                                        </p:tgtEl>
                                      </p:cBhvr>
                                    </p:animEffect>
                                  </p:childTnLst>
                                </p:cTn>
                              </p:par>
                              <p:par>
                                <p:cTn id="59" presetID="10" presetClass="exit" presetSubtype="0" fill="hold" nodeType="withEffect">
                                  <p:stCondLst>
                                    <p:cond delay="0"/>
                                  </p:stCondLst>
                                  <p:childTnLst>
                                    <p:animEffect transition="out" filter="fade">
                                      <p:cBhvr>
                                        <p:cTn id="60" dur="1000"/>
                                        <p:tgtEl>
                                          <p:spTgt spid="23"/>
                                        </p:tgtEl>
                                      </p:cBhvr>
                                    </p:animEffect>
                                    <p:set>
                                      <p:cBhvr>
                                        <p:cTn id="61" dur="1" fill="hold">
                                          <p:stCondLst>
                                            <p:cond delay="999"/>
                                          </p:stCondLst>
                                        </p:cTn>
                                        <p:tgtEl>
                                          <p:spTgt spid="2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1000"/>
                                        <p:tgtEl>
                                          <p:spTgt spid="23"/>
                                        </p:tgtEl>
                                      </p:cBhvr>
                                    </p:animEffect>
                                    <p:set>
                                      <p:cBhvr>
                                        <p:cTn id="64" dur="1" fill="hold">
                                          <p:stCondLst>
                                            <p:cond delay="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9" grpId="0"/>
      <p:bldP spid="20" grpId="0"/>
      <p:bldP spid="12" grpId="0"/>
      <p:bldP spid="16" grpId="0"/>
      <p:bldP spid="28" grpId="0"/>
      <p:bldP spid="29" grpId="0"/>
      <p:bldP spid="13" grpId="0"/>
      <p:bldP spid="15" grpId="0"/>
      <p:bldP spid="18" grpId="0"/>
      <p:bldP spid="31" grpId="1"/>
      <p:bldP spid="3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nnerexpansionblog.com/wp-content/uploads/2015/08/Energy-of-the-Day-for-August-24-30-20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409663" flipH="1">
            <a:off x="5573276" y="4149175"/>
            <a:ext cx="3260895" cy="2445671"/>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323528" y="1484784"/>
            <a:ext cx="8352928" cy="2369880"/>
          </a:xfrm>
          <a:prstGeom prst="rect">
            <a:avLst/>
          </a:prstGeom>
          <a:noFill/>
        </p:spPr>
        <p:txBody>
          <a:bodyPr wrap="square" rtlCol="0">
            <a:spAutoFit/>
          </a:bodyPr>
          <a:lstStyle/>
          <a:p>
            <a:pPr>
              <a:spcAft>
                <a:spcPts val="1800"/>
              </a:spcAft>
            </a:pPr>
            <a:r>
              <a:rPr lang="en-US" b="1" dirty="0" smtClean="0"/>
              <a:t>The documentation of active egress by non-enveloped viruses is a difficult task:</a:t>
            </a:r>
          </a:p>
          <a:p>
            <a:pPr marL="742950" lvl="1" indent="-285750">
              <a:spcAft>
                <a:spcPts val="1200"/>
              </a:spcAft>
              <a:buFont typeface="Wingdings" panose="05000000000000000000" pitchFamily="2" charset="2"/>
              <a:buChar char="Ø"/>
            </a:pPr>
            <a:r>
              <a:rPr lang="en-US" dirty="0" smtClean="0"/>
              <a:t>Lysis of a few cells passively releases progeny </a:t>
            </a:r>
            <a:r>
              <a:rPr lang="en-US" dirty="0" err="1" smtClean="0"/>
              <a:t>virions</a:t>
            </a:r>
            <a:r>
              <a:rPr lang="en-US" dirty="0" smtClean="0"/>
              <a:t>.</a:t>
            </a:r>
          </a:p>
          <a:p>
            <a:pPr marL="742950" lvl="1" indent="-285750">
              <a:spcAft>
                <a:spcPts val="1200"/>
              </a:spcAft>
              <a:buFont typeface="Wingdings" panose="05000000000000000000" pitchFamily="2" charset="2"/>
              <a:buChar char="Ø"/>
            </a:pPr>
            <a:r>
              <a:rPr lang="en-US" dirty="0" smtClean="0"/>
              <a:t>The discrimination between incoming and progeny </a:t>
            </a:r>
            <a:r>
              <a:rPr lang="en-US" dirty="0" err="1" smtClean="0"/>
              <a:t>virions</a:t>
            </a:r>
            <a:r>
              <a:rPr lang="en-US" dirty="0" smtClean="0"/>
              <a:t> remains difficult.</a:t>
            </a:r>
          </a:p>
          <a:p>
            <a:pPr marL="1200150" lvl="2" indent="-285750">
              <a:spcAft>
                <a:spcPts val="600"/>
              </a:spcAft>
              <a:buFont typeface="Wingdings" panose="05000000000000000000" pitchFamily="2" charset="2"/>
              <a:buChar char="§"/>
            </a:pPr>
            <a:r>
              <a:rPr lang="en-US" dirty="0" smtClean="0">
                <a:solidFill>
                  <a:schemeClr val="tx1">
                    <a:lumMod val="50000"/>
                    <a:lumOff val="50000"/>
                  </a:schemeClr>
                </a:solidFill>
              </a:rPr>
              <a:t>The entry and the proposed egress route partially overlap.</a:t>
            </a:r>
          </a:p>
          <a:p>
            <a:pPr marL="1200150" lvl="2" indent="-285750">
              <a:spcAft>
                <a:spcPts val="600"/>
              </a:spcAft>
              <a:buFont typeface="Wingdings" panose="05000000000000000000" pitchFamily="2" charset="2"/>
              <a:buChar char="§"/>
            </a:pPr>
            <a:r>
              <a:rPr lang="en-US" dirty="0" smtClean="0">
                <a:solidFill>
                  <a:schemeClr val="tx1">
                    <a:lumMod val="50000"/>
                    <a:lumOff val="50000"/>
                  </a:schemeClr>
                </a:solidFill>
              </a:rPr>
              <a:t>Parvoviruses, particularly MVM, are highly robust and can persist as intact particles in the lysosomes of infected cells.</a:t>
            </a:r>
            <a:r>
              <a:rPr lang="en-US" dirty="0" smtClean="0"/>
              <a:t>  </a:t>
            </a:r>
          </a:p>
        </p:txBody>
      </p:sp>
      <p:sp>
        <p:nvSpPr>
          <p:cNvPr id="4" name="Textfeld 3"/>
          <p:cNvSpPr txBox="1"/>
          <p:nvPr/>
        </p:nvSpPr>
        <p:spPr>
          <a:xfrm>
            <a:off x="766209" y="5013176"/>
            <a:ext cx="4669887"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I need a tool in order to separate intracellular viruses based on their maturation stage and surface properties. </a:t>
            </a:r>
            <a:endParaRPr lang="en-US" dirty="0"/>
          </a:p>
        </p:txBody>
      </p:sp>
      <p:pic>
        <p:nvPicPr>
          <p:cNvPr id="8" name="Picture 4" descr="tb"/>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Challenge</a:t>
            </a:r>
            <a:endParaRPr lang="en-US" sz="2800" b="1" i="1" dirty="0">
              <a:solidFill>
                <a:schemeClr val="bg1"/>
              </a:solidFill>
              <a:latin typeface="+mj-lt"/>
            </a:endParaRPr>
          </a:p>
        </p:txBody>
      </p:sp>
      <p:pic>
        <p:nvPicPr>
          <p:cNvPr id="9" name="Picture 3"/>
          <p:cNvPicPr>
            <a:picLocks noChangeAspect="1" noChangeArrowheads="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4098" name="Picture 2" descr="http://amoment.nl/wp-content/uploads/2013/05/Consolidated_MD_Medical_Billing_And_Consulting_Solutions.png"/>
          <p:cNvPicPr>
            <a:picLocks noChangeAspect="1" noChangeArrowheads="1"/>
          </p:cNvPicPr>
          <p:nvPr/>
        </p:nvPicPr>
        <p:blipFill rotWithShape="1">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l="10631" t="12729" r="9226" b="5492"/>
          <a:stretch/>
        </p:blipFill>
        <p:spPr bwMode="auto">
          <a:xfrm flipH="1">
            <a:off x="6970965" y="4765252"/>
            <a:ext cx="1633483" cy="16668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err="1" smtClean="0">
                <a:solidFill>
                  <a:schemeClr val="bg1"/>
                </a:solidFill>
                <a:latin typeface="+mj-lt"/>
              </a:rPr>
              <a:t>Chromatofocusing</a:t>
            </a:r>
            <a:r>
              <a:rPr lang="en-US" sz="2800" b="1" dirty="0" smtClean="0">
                <a:solidFill>
                  <a:schemeClr val="bg1"/>
                </a:solidFill>
                <a:latin typeface="+mj-lt"/>
              </a:rPr>
              <a:t>: Separating Viruses</a:t>
            </a:r>
          </a:p>
        </p:txBody>
      </p:sp>
      <p:pic>
        <p:nvPicPr>
          <p:cNvPr id="6" name="Picture 3" descr="C:\Users\Raphael\Desktop 4\CSL Mutant\Data 3.t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21" t="10795" r="25105" b="3552"/>
          <a:stretch/>
        </p:blipFill>
        <p:spPr bwMode="auto">
          <a:xfrm>
            <a:off x="611560" y="1124744"/>
            <a:ext cx="5238178" cy="4486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384902" y="5652537"/>
            <a:ext cx="6038040" cy="1323439"/>
          </a:xfrm>
          <a:prstGeom prst="rect">
            <a:avLst/>
          </a:prstGeom>
          <a:noFill/>
        </p:spPr>
        <p:txBody>
          <a:bodyPr wrap="square" rtlCol="0">
            <a:spAutoFit/>
          </a:bodyPr>
          <a:lstStyle/>
          <a:p>
            <a:pPr marL="285750" indent="-285750">
              <a:buFont typeface="Wingdings" panose="05000000000000000000" pitchFamily="2" charset="2"/>
              <a:buChar char="Ø"/>
              <a:tabLst>
                <a:tab pos="1106488" algn="l"/>
              </a:tabLst>
            </a:pPr>
            <a:r>
              <a:rPr lang="en-US" sz="1600" b="1" dirty="0" smtClean="0"/>
              <a:t>Solution: Determination of IEPs of different viruses was possible 	by performing </a:t>
            </a:r>
            <a:r>
              <a:rPr lang="en-US" sz="1600" b="1" dirty="0" err="1" smtClean="0"/>
              <a:t>chromatofocusing</a:t>
            </a:r>
            <a:r>
              <a:rPr lang="en-US" sz="1600" b="1" dirty="0" smtClean="0"/>
              <a:t>!</a:t>
            </a:r>
          </a:p>
          <a:p>
            <a:pPr marL="285750" indent="-285750">
              <a:buFont typeface="Wingdings" panose="05000000000000000000" pitchFamily="2" charset="2"/>
              <a:buChar char="Ø"/>
              <a:tabLst>
                <a:tab pos="1106488" algn="l"/>
              </a:tabLst>
            </a:pPr>
            <a:endParaRPr lang="en-US" sz="1600" b="1" dirty="0"/>
          </a:p>
          <a:p>
            <a:pPr marL="285750" indent="-285750">
              <a:buFont typeface="Wingdings" panose="05000000000000000000" pitchFamily="2" charset="2"/>
              <a:buChar char="ü"/>
              <a:tabLst>
                <a:tab pos="1106488" algn="l"/>
              </a:tabLst>
            </a:pPr>
            <a:r>
              <a:rPr lang="en-US" sz="1600" b="1" dirty="0" smtClean="0"/>
              <a:t>Chromatography might be the way to overcome my problems.  </a:t>
            </a:r>
          </a:p>
          <a:p>
            <a:pPr>
              <a:tabLst>
                <a:tab pos="1106488" algn="l"/>
              </a:tabLst>
            </a:pPr>
            <a:endParaRPr lang="en-US" sz="1600" b="1" dirty="0"/>
          </a:p>
        </p:txBody>
      </p:sp>
      <p:sp>
        <p:nvSpPr>
          <p:cNvPr id="4" name="Textfeld 3"/>
          <p:cNvSpPr txBox="1"/>
          <p:nvPr/>
        </p:nvSpPr>
        <p:spPr>
          <a:xfrm>
            <a:off x="2369228" y="2485627"/>
            <a:ext cx="752129" cy="307777"/>
          </a:xfrm>
          <a:prstGeom prst="rect">
            <a:avLst/>
          </a:prstGeom>
          <a:noFill/>
        </p:spPr>
        <p:txBody>
          <a:bodyPr wrap="none" rtlCol="0">
            <a:spAutoFit/>
          </a:bodyPr>
          <a:lstStyle/>
          <a:p>
            <a:r>
              <a:rPr lang="en-US" sz="1400" b="1" i="1" dirty="0" smtClean="0"/>
              <a:t>R</a:t>
            </a:r>
            <a:r>
              <a:rPr lang="en-US" sz="1400" b="1" i="1" baseline="30000" dirty="0" smtClean="0"/>
              <a:t>2</a:t>
            </a:r>
            <a:r>
              <a:rPr lang="en-US" sz="1400" b="1" i="1" dirty="0" smtClean="0"/>
              <a:t>=0.95</a:t>
            </a:r>
            <a:endParaRPr lang="en-US" sz="1400" b="1" i="1" dirty="0"/>
          </a:p>
        </p:txBody>
      </p:sp>
      <p:sp>
        <p:nvSpPr>
          <p:cNvPr id="9" name="Textfeld 8"/>
          <p:cNvSpPr txBox="1"/>
          <p:nvPr/>
        </p:nvSpPr>
        <p:spPr>
          <a:xfrm>
            <a:off x="1763688" y="3861048"/>
            <a:ext cx="936104" cy="307777"/>
          </a:xfrm>
          <a:prstGeom prst="rect">
            <a:avLst/>
          </a:prstGeom>
          <a:noFill/>
        </p:spPr>
        <p:txBody>
          <a:bodyPr wrap="square" rtlCol="0">
            <a:spAutoFit/>
          </a:bodyPr>
          <a:lstStyle/>
          <a:p>
            <a:r>
              <a:rPr lang="de-CH" sz="1400" b="1" dirty="0" err="1" smtClean="0">
                <a:solidFill>
                  <a:srgbClr val="99CC00"/>
                </a:solidFill>
              </a:rPr>
              <a:t>pI</a:t>
            </a:r>
            <a:r>
              <a:rPr lang="de-CH" sz="1400" b="1" dirty="0" smtClean="0">
                <a:solidFill>
                  <a:srgbClr val="99CC00"/>
                </a:solidFill>
              </a:rPr>
              <a:t> ≈ 6.0</a:t>
            </a:r>
            <a:endParaRPr lang="en-GB" sz="1400" b="1" dirty="0">
              <a:solidFill>
                <a:srgbClr val="99CC00"/>
              </a:solidFill>
            </a:endParaRPr>
          </a:p>
        </p:txBody>
      </p:sp>
      <p:sp>
        <p:nvSpPr>
          <p:cNvPr id="10" name="Textfeld 9"/>
          <p:cNvSpPr txBox="1"/>
          <p:nvPr/>
        </p:nvSpPr>
        <p:spPr>
          <a:xfrm>
            <a:off x="3057409" y="3861048"/>
            <a:ext cx="1152128" cy="307777"/>
          </a:xfrm>
          <a:prstGeom prst="rect">
            <a:avLst/>
          </a:prstGeom>
          <a:noFill/>
        </p:spPr>
        <p:txBody>
          <a:bodyPr wrap="square" rtlCol="0">
            <a:spAutoFit/>
          </a:bodyPr>
          <a:lstStyle/>
          <a:p>
            <a:r>
              <a:rPr lang="de-CH" sz="1400" b="1" dirty="0" err="1" smtClean="0">
                <a:solidFill>
                  <a:srgbClr val="CCCC00"/>
                </a:solidFill>
              </a:rPr>
              <a:t>pI</a:t>
            </a:r>
            <a:r>
              <a:rPr lang="de-CH" sz="1400" b="1" dirty="0" smtClean="0">
                <a:solidFill>
                  <a:srgbClr val="CCCC00"/>
                </a:solidFill>
              </a:rPr>
              <a:t> ≈ 5.3</a:t>
            </a:r>
            <a:endParaRPr lang="en-GB" sz="1400" b="1" dirty="0">
              <a:solidFill>
                <a:srgbClr val="CCCC00"/>
              </a:solidFill>
            </a:endParaRPr>
          </a:p>
        </p:txBody>
      </p:sp>
      <p:sp>
        <p:nvSpPr>
          <p:cNvPr id="11" name="Textfeld 10"/>
          <p:cNvSpPr txBox="1"/>
          <p:nvPr/>
        </p:nvSpPr>
        <p:spPr>
          <a:xfrm>
            <a:off x="4499992" y="3861048"/>
            <a:ext cx="1152128" cy="307777"/>
          </a:xfrm>
          <a:prstGeom prst="rect">
            <a:avLst/>
          </a:prstGeom>
          <a:noFill/>
        </p:spPr>
        <p:txBody>
          <a:bodyPr wrap="square" rtlCol="0">
            <a:spAutoFit/>
          </a:bodyPr>
          <a:lstStyle/>
          <a:p>
            <a:r>
              <a:rPr lang="de-CH" sz="1400" b="1" dirty="0" err="1" smtClean="0">
                <a:solidFill>
                  <a:srgbClr val="FFCC00"/>
                </a:solidFill>
              </a:rPr>
              <a:t>pI</a:t>
            </a:r>
            <a:r>
              <a:rPr lang="de-CH" sz="1400" b="1" dirty="0" smtClean="0">
                <a:solidFill>
                  <a:srgbClr val="FFCC00"/>
                </a:solidFill>
              </a:rPr>
              <a:t> ≈ 4.3</a:t>
            </a:r>
            <a:endParaRPr lang="en-GB" sz="1400" b="1" dirty="0">
              <a:solidFill>
                <a:srgbClr val="FFCC00"/>
              </a:solidFill>
            </a:endParaRPr>
          </a:p>
        </p:txBody>
      </p:sp>
      <p:sp>
        <p:nvSpPr>
          <p:cNvPr id="12" name="Textfeld 11"/>
          <p:cNvSpPr txBox="1"/>
          <p:nvPr/>
        </p:nvSpPr>
        <p:spPr>
          <a:xfrm>
            <a:off x="4438617" y="1255704"/>
            <a:ext cx="720080" cy="338554"/>
          </a:xfrm>
          <a:prstGeom prst="rect">
            <a:avLst/>
          </a:prstGeom>
          <a:noFill/>
        </p:spPr>
        <p:txBody>
          <a:bodyPr wrap="square" rtlCol="0">
            <a:spAutoFit/>
          </a:bodyPr>
          <a:lstStyle/>
          <a:p>
            <a:r>
              <a:rPr lang="de-CH" sz="1600" b="1" i="1" dirty="0" smtClean="0">
                <a:solidFill>
                  <a:schemeClr val="bg1">
                    <a:lumMod val="65000"/>
                  </a:schemeClr>
                </a:solidFill>
              </a:rPr>
              <a:t>MVM</a:t>
            </a:r>
            <a:endParaRPr lang="en-GB" b="1" i="1" dirty="0">
              <a:solidFill>
                <a:schemeClr val="bg1">
                  <a:lumMod val="65000"/>
                </a:schemeClr>
              </a:solidFill>
            </a:endParaRPr>
          </a:p>
        </p:txBody>
      </p:sp>
      <p:sp>
        <p:nvSpPr>
          <p:cNvPr id="13" name="Textfeld 12"/>
          <p:cNvSpPr txBox="1"/>
          <p:nvPr/>
        </p:nvSpPr>
        <p:spPr>
          <a:xfrm>
            <a:off x="1433298" y="1255704"/>
            <a:ext cx="1431776" cy="338554"/>
          </a:xfrm>
          <a:prstGeom prst="rect">
            <a:avLst/>
          </a:prstGeom>
          <a:noFill/>
        </p:spPr>
        <p:txBody>
          <a:bodyPr wrap="square" rtlCol="0">
            <a:spAutoFit/>
          </a:bodyPr>
          <a:lstStyle/>
          <a:p>
            <a:r>
              <a:rPr lang="de-CH" sz="1600" b="1" i="1" dirty="0" smtClean="0">
                <a:solidFill>
                  <a:srgbClr val="FF0000"/>
                </a:solidFill>
              </a:rPr>
              <a:t>D440N MVM</a:t>
            </a:r>
            <a:endParaRPr lang="en-GB" b="1" i="1" dirty="0">
              <a:solidFill>
                <a:srgbClr val="FF0000"/>
              </a:solidFill>
            </a:endParaRPr>
          </a:p>
        </p:txBody>
      </p:sp>
      <p:sp>
        <p:nvSpPr>
          <p:cNvPr id="14" name="Textfeld 13"/>
          <p:cNvSpPr txBox="1"/>
          <p:nvPr/>
        </p:nvSpPr>
        <p:spPr>
          <a:xfrm>
            <a:off x="3103129" y="1255704"/>
            <a:ext cx="720080" cy="338554"/>
          </a:xfrm>
          <a:prstGeom prst="rect">
            <a:avLst/>
          </a:prstGeom>
          <a:noFill/>
        </p:spPr>
        <p:txBody>
          <a:bodyPr wrap="square" rtlCol="0">
            <a:spAutoFit/>
          </a:bodyPr>
          <a:lstStyle/>
          <a:p>
            <a:r>
              <a:rPr lang="de-CH" sz="1600" b="1" i="1" dirty="0" smtClean="0">
                <a:solidFill>
                  <a:schemeClr val="tx2"/>
                </a:solidFill>
              </a:rPr>
              <a:t>CPV</a:t>
            </a:r>
            <a:endParaRPr lang="en-GB" b="1" i="1" dirty="0">
              <a:solidFill>
                <a:schemeClr val="tx2"/>
              </a:solidFill>
            </a:endParaRPr>
          </a:p>
        </p:txBody>
      </p:sp>
      <p:pic>
        <p:nvPicPr>
          <p:cNvPr id="307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0301" y="1156643"/>
            <a:ext cx="2673352" cy="269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3074" name="Picture 2" descr="C:\Users\Raphael\Desktop 4\Prezi Präsentation Bilder\Goal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1786" y="4862253"/>
            <a:ext cx="2778646" cy="20875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Goals</a:t>
            </a:r>
            <a:endParaRPr lang="en-US" sz="2800" b="1" i="1" dirty="0">
              <a:solidFill>
                <a:schemeClr val="bg1"/>
              </a:solidFill>
              <a:latin typeface="+mj-lt"/>
            </a:endParaRPr>
          </a:p>
        </p:txBody>
      </p:sp>
      <p:sp>
        <p:nvSpPr>
          <p:cNvPr id="6" name="Textfeld 5"/>
          <p:cNvSpPr txBox="1"/>
          <p:nvPr/>
        </p:nvSpPr>
        <p:spPr>
          <a:xfrm>
            <a:off x="251520" y="1628800"/>
            <a:ext cx="8604448" cy="1708160"/>
          </a:xfrm>
          <a:prstGeom prst="rect">
            <a:avLst/>
          </a:prstGeom>
          <a:noFill/>
        </p:spPr>
        <p:txBody>
          <a:bodyPr wrap="square" rtlCol="0">
            <a:spAutoFit/>
          </a:bodyPr>
          <a:lstStyle/>
          <a:p>
            <a:pPr>
              <a:spcAft>
                <a:spcPts val="1200"/>
              </a:spcAft>
            </a:pPr>
            <a:r>
              <a:rPr lang="en-US" b="1" dirty="0" smtClean="0"/>
              <a:t>Aim:</a:t>
            </a:r>
          </a:p>
          <a:p>
            <a:pPr marL="285750" indent="-285750">
              <a:spcAft>
                <a:spcPts val="600"/>
              </a:spcAft>
              <a:buFont typeface="Arial" panose="020B0604020202020204" pitchFamily="34" charset="0"/>
              <a:buChar char="•"/>
            </a:pPr>
            <a:r>
              <a:rPr lang="en-US" dirty="0" smtClean="0"/>
              <a:t>Confirmation of an active process of nuclear export and egress of MVM progeny </a:t>
            </a:r>
            <a:r>
              <a:rPr lang="en-US" dirty="0" err="1" smtClean="0"/>
              <a:t>virions</a:t>
            </a:r>
            <a:r>
              <a:rPr lang="en-US" dirty="0" smtClean="0"/>
              <a:t>. </a:t>
            </a:r>
          </a:p>
          <a:p>
            <a:pPr marL="285750" indent="-285750">
              <a:buFont typeface="Arial" panose="020B0604020202020204" pitchFamily="34" charset="0"/>
              <a:buChar char="•"/>
            </a:pPr>
            <a:r>
              <a:rPr lang="en-US" dirty="0" smtClean="0"/>
              <a:t>Characterization of critical capsid maturation steps that trigger active pre-lytic egress of MVM.</a:t>
            </a:r>
            <a:endParaRPr lang="en-US" dirty="0"/>
          </a:p>
        </p:txBody>
      </p:sp>
      <p:pic>
        <p:nvPicPr>
          <p:cNvPr id="8" name="Picture 3"/>
          <p:cNvPicPr>
            <a:picLocks noChangeAspect="1" noChangeArrowheads="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Strategy</a:t>
            </a:r>
            <a:endParaRPr lang="en-US" sz="2800" b="1" i="1" dirty="0">
              <a:solidFill>
                <a:schemeClr val="bg1"/>
              </a:solidFill>
              <a:latin typeface="+mj-lt"/>
            </a:endParaRPr>
          </a:p>
        </p:txBody>
      </p:sp>
      <p:sp>
        <p:nvSpPr>
          <p:cNvPr id="5" name="Textfeld 4"/>
          <p:cNvSpPr txBox="1"/>
          <p:nvPr/>
        </p:nvSpPr>
        <p:spPr>
          <a:xfrm>
            <a:off x="360040" y="1412776"/>
            <a:ext cx="8820472" cy="3323987"/>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Fast Protein Liquid Chromatography (FPLC)</a:t>
            </a:r>
          </a:p>
          <a:p>
            <a:pPr>
              <a:spcAft>
                <a:spcPts val="600"/>
              </a:spcAft>
              <a:tabLst>
                <a:tab pos="542925" algn="l"/>
              </a:tabLst>
            </a:pPr>
            <a:r>
              <a:rPr lang="en-US" sz="1600" b="1" dirty="0" smtClean="0">
                <a:solidFill>
                  <a:schemeClr val="tx1">
                    <a:lumMod val="50000"/>
                    <a:lumOff val="50000"/>
                  </a:schemeClr>
                </a:solidFill>
              </a:rPr>
              <a:t>	Anion-exchange chromatography was performed to separate intracellular viral particles based 	on their surface properties.</a:t>
            </a:r>
          </a:p>
          <a:p>
            <a:pPr marL="1200150" lvl="2" indent="-285750">
              <a:spcAft>
                <a:spcPts val="600"/>
              </a:spcAft>
              <a:buFont typeface="Arial" panose="020B0604020202020204" pitchFamily="34" charset="0"/>
              <a:buChar char="•"/>
              <a:tabLst>
                <a:tab pos="542925" algn="l"/>
              </a:tabLst>
            </a:pPr>
            <a:r>
              <a:rPr lang="de-CH" sz="1600" b="1" dirty="0" smtClean="0">
                <a:solidFill>
                  <a:schemeClr val="tx1">
                    <a:lumMod val="50000"/>
                    <a:lumOff val="50000"/>
                  </a:schemeClr>
                </a:solidFill>
              </a:rPr>
              <a:t>Isolation</a:t>
            </a:r>
          </a:p>
          <a:p>
            <a:pPr marL="1200150" lvl="2" indent="-285750">
              <a:spcAft>
                <a:spcPts val="600"/>
              </a:spcAft>
              <a:buFont typeface="Arial" panose="020B0604020202020204" pitchFamily="34" charset="0"/>
              <a:buChar char="•"/>
              <a:tabLst>
                <a:tab pos="542925" algn="l"/>
              </a:tabLst>
            </a:pPr>
            <a:r>
              <a:rPr lang="de-CH" sz="1600" b="1" dirty="0" err="1" smtClean="0">
                <a:solidFill>
                  <a:schemeClr val="tx1">
                    <a:lumMod val="50000"/>
                    <a:lumOff val="50000"/>
                  </a:schemeClr>
                </a:solidFill>
              </a:rPr>
              <a:t>Purification</a:t>
            </a:r>
            <a:r>
              <a:rPr lang="de-CH" sz="1600" b="1" dirty="0" smtClean="0">
                <a:solidFill>
                  <a:schemeClr val="tx1">
                    <a:lumMod val="50000"/>
                    <a:lumOff val="50000"/>
                  </a:schemeClr>
                </a:solidFill>
              </a:rPr>
              <a:t> </a:t>
            </a:r>
          </a:p>
          <a:p>
            <a:pPr marL="1200150" lvl="2" indent="-285750">
              <a:spcAft>
                <a:spcPts val="1200"/>
              </a:spcAft>
              <a:buFont typeface="Arial" panose="020B0604020202020204" pitchFamily="34" charset="0"/>
              <a:buChar char="•"/>
              <a:tabLst>
                <a:tab pos="542925" algn="l"/>
              </a:tabLst>
            </a:pPr>
            <a:r>
              <a:rPr lang="de-CH" sz="1600" b="1" dirty="0" err="1" smtClean="0">
                <a:solidFill>
                  <a:schemeClr val="tx1">
                    <a:lumMod val="50000"/>
                    <a:lumOff val="50000"/>
                  </a:schemeClr>
                </a:solidFill>
              </a:rPr>
              <a:t>Concentration</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of</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distinct</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maturation</a:t>
            </a:r>
            <a:r>
              <a:rPr lang="de-CH" sz="1600" b="1" dirty="0" smtClean="0">
                <a:solidFill>
                  <a:schemeClr val="tx1">
                    <a:lumMod val="50000"/>
                    <a:lumOff val="50000"/>
                  </a:schemeClr>
                </a:solidFill>
              </a:rPr>
              <a:t> intermediates</a:t>
            </a:r>
            <a:endParaRPr lang="en-US" sz="1600" b="1" dirty="0" smtClean="0">
              <a:solidFill>
                <a:schemeClr val="tx1">
                  <a:lumMod val="50000"/>
                  <a:lumOff val="50000"/>
                </a:schemeClr>
              </a:solidFill>
            </a:endParaRPr>
          </a:p>
          <a:p>
            <a:pPr marL="342900" indent="-342900">
              <a:spcAft>
                <a:spcPts val="600"/>
              </a:spcAft>
              <a:buFont typeface="Wingdings" panose="05000000000000000000" pitchFamily="2" charset="2"/>
              <a:buChar char="Ø"/>
            </a:pPr>
            <a:r>
              <a:rPr lang="en-US" sz="1600" b="1" dirty="0" smtClean="0"/>
              <a:t>Standard biochemical and molecular biological methods</a:t>
            </a:r>
          </a:p>
          <a:p>
            <a:pPr>
              <a:spcAft>
                <a:spcPts val="1200"/>
              </a:spcAft>
              <a:tabLst>
                <a:tab pos="542925" algn="l"/>
              </a:tabLst>
            </a:pPr>
            <a:r>
              <a:rPr lang="en-US" sz="1600" b="1" dirty="0" smtClean="0">
                <a:solidFill>
                  <a:schemeClr val="tx1">
                    <a:lumMod val="50000"/>
                    <a:lumOff val="50000"/>
                  </a:schemeClr>
                </a:solidFill>
              </a:rPr>
              <a:t>	Investigation of structural and functional characteristics of the isolated populations.</a:t>
            </a:r>
          </a:p>
          <a:p>
            <a:pPr marL="285750" indent="-285750">
              <a:spcAft>
                <a:spcPts val="600"/>
              </a:spcAft>
              <a:buFont typeface="Wingdings" panose="05000000000000000000" pitchFamily="2" charset="2"/>
              <a:buChar char="Ø"/>
            </a:pPr>
            <a:r>
              <a:rPr lang="en-US" sz="1600" b="1" dirty="0" smtClean="0"/>
              <a:t>Side-directed mutagenesis</a:t>
            </a:r>
          </a:p>
          <a:p>
            <a:pPr>
              <a:tabLst>
                <a:tab pos="542925" algn="l"/>
              </a:tabLst>
            </a:pPr>
            <a:r>
              <a:rPr lang="en-US" sz="1600" b="1" dirty="0">
                <a:solidFill>
                  <a:schemeClr val="tx1">
                    <a:lumMod val="50000"/>
                    <a:lumOff val="50000"/>
                  </a:schemeClr>
                </a:solidFill>
              </a:rPr>
              <a:t>	</a:t>
            </a:r>
            <a:r>
              <a:rPr lang="en-US" sz="1600" b="1" dirty="0" smtClean="0">
                <a:solidFill>
                  <a:schemeClr val="tx1">
                    <a:lumMod val="50000"/>
                    <a:lumOff val="50000"/>
                  </a:schemeClr>
                </a:solidFill>
              </a:rPr>
              <a:t>The role of different capsid regions in egress of MVM was studied. </a:t>
            </a:r>
            <a:endParaRPr lang="en-US" sz="1600" b="1" dirty="0">
              <a:solidFill>
                <a:schemeClr val="tx1">
                  <a:lumMod val="50000"/>
                  <a:lumOff val="50000"/>
                </a:schemeClr>
              </a:solidFill>
            </a:endParaRPr>
          </a:p>
        </p:txBody>
      </p:sp>
      <p:pic>
        <p:nvPicPr>
          <p:cNvPr id="2050" name="Picture 2" descr="Bildergebnis für chess"/>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92476" y="4322572"/>
            <a:ext cx="3755346" cy="24990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1028" name="Picture 4" descr="C:\Users\Raphael\Desktop 4\Temporary Export Files\DNaseI.tif"/>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326224" y="1789309"/>
            <a:ext cx="2964151" cy="22130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Raphael\Desktop 4\Temporary Export Files\2 Pop.tif"/>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3641" y="1667304"/>
            <a:ext cx="3393330" cy="23274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aphael\Desktop 4\Temporary Export Files\Nuclei untreated.tif"/>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6236910" y="1770754"/>
            <a:ext cx="2943602" cy="221304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6953" y="5271048"/>
            <a:ext cx="2854294" cy="96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feld 29"/>
          <p:cNvSpPr txBox="1"/>
          <p:nvPr/>
        </p:nvSpPr>
        <p:spPr>
          <a:xfrm>
            <a:off x="743151" y="1134952"/>
            <a:ext cx="1879745" cy="338554"/>
          </a:xfrm>
          <a:prstGeom prst="rect">
            <a:avLst/>
          </a:prstGeom>
          <a:noFill/>
        </p:spPr>
        <p:txBody>
          <a:bodyPr wrap="none" rtlCol="0">
            <a:spAutoFit/>
          </a:bodyPr>
          <a:lstStyle/>
          <a:p>
            <a:pPr algn="ctr"/>
            <a:r>
              <a:rPr lang="en-US" sz="1600" b="1" dirty="0" smtClean="0"/>
              <a:t>AEX profile of MVM</a:t>
            </a:r>
            <a:endParaRPr lang="en-US" sz="1600" b="1" dirty="0"/>
          </a:p>
        </p:txBody>
      </p:sp>
      <p:sp>
        <p:nvSpPr>
          <p:cNvPr id="31" name="Textfeld 30"/>
          <p:cNvSpPr txBox="1"/>
          <p:nvPr/>
        </p:nvSpPr>
        <p:spPr>
          <a:xfrm>
            <a:off x="3947999" y="1134952"/>
            <a:ext cx="1744645" cy="338554"/>
          </a:xfrm>
          <a:prstGeom prst="rect">
            <a:avLst/>
          </a:prstGeom>
          <a:noFill/>
        </p:spPr>
        <p:txBody>
          <a:bodyPr wrap="none" rtlCol="0">
            <a:spAutoFit/>
          </a:bodyPr>
          <a:lstStyle/>
          <a:p>
            <a:r>
              <a:rPr lang="en-US" sz="1600" b="1" dirty="0" smtClean="0"/>
              <a:t>DNase I treatment</a:t>
            </a:r>
            <a:endParaRPr lang="en-US" sz="1600" b="1" dirty="0"/>
          </a:p>
        </p:txBody>
      </p:sp>
      <p:sp>
        <p:nvSpPr>
          <p:cNvPr id="32" name="Textfeld 31"/>
          <p:cNvSpPr txBox="1"/>
          <p:nvPr/>
        </p:nvSpPr>
        <p:spPr>
          <a:xfrm>
            <a:off x="7243944" y="1134952"/>
            <a:ext cx="718466" cy="338554"/>
          </a:xfrm>
          <a:prstGeom prst="rect">
            <a:avLst/>
          </a:prstGeom>
          <a:noFill/>
        </p:spPr>
        <p:txBody>
          <a:bodyPr wrap="none" rtlCol="0">
            <a:spAutoFit/>
          </a:bodyPr>
          <a:lstStyle/>
          <a:p>
            <a:r>
              <a:rPr lang="en-US" sz="1600" b="1" dirty="0" smtClean="0"/>
              <a:t>Nuclei</a:t>
            </a:r>
            <a:endParaRPr lang="en-US" sz="1600" b="1" dirty="0"/>
          </a:p>
        </p:txBody>
      </p:sp>
      <p:sp>
        <p:nvSpPr>
          <p:cNvPr id="33" name="Textfeld 32"/>
          <p:cNvSpPr txBox="1"/>
          <p:nvPr/>
        </p:nvSpPr>
        <p:spPr>
          <a:xfrm>
            <a:off x="1386388" y="1390305"/>
            <a:ext cx="603050" cy="276999"/>
          </a:xfrm>
          <a:prstGeom prst="rect">
            <a:avLst/>
          </a:prstGeom>
          <a:noFill/>
        </p:spPr>
        <p:txBody>
          <a:bodyPr wrap="none" rtlCol="0">
            <a:spAutoFit/>
          </a:bodyPr>
          <a:lstStyle/>
          <a:p>
            <a:pPr algn="ctr"/>
            <a:r>
              <a:rPr lang="en-US" sz="1200" b="1" dirty="0" smtClean="0"/>
              <a:t>(8 </a:t>
            </a:r>
            <a:r>
              <a:rPr lang="en-US" sz="1200" b="1" dirty="0" err="1" smtClean="0"/>
              <a:t>dpI</a:t>
            </a:r>
            <a:r>
              <a:rPr lang="en-US" sz="1200" b="1" dirty="0" smtClean="0"/>
              <a:t>)</a:t>
            </a:r>
            <a:endParaRPr lang="en-US" sz="1200" b="1" dirty="0"/>
          </a:p>
        </p:txBody>
      </p:sp>
      <p:sp>
        <p:nvSpPr>
          <p:cNvPr id="34" name="Textfeld 33"/>
          <p:cNvSpPr txBox="1"/>
          <p:nvPr/>
        </p:nvSpPr>
        <p:spPr>
          <a:xfrm>
            <a:off x="7290296" y="1390305"/>
            <a:ext cx="681598" cy="276999"/>
          </a:xfrm>
          <a:prstGeom prst="rect">
            <a:avLst/>
          </a:prstGeom>
          <a:noFill/>
        </p:spPr>
        <p:txBody>
          <a:bodyPr wrap="none" rtlCol="0">
            <a:spAutoFit/>
          </a:bodyPr>
          <a:lstStyle/>
          <a:p>
            <a:pPr algn="ctr"/>
            <a:r>
              <a:rPr lang="en-US" sz="1200" b="1" dirty="0" smtClean="0"/>
              <a:t>(18 </a:t>
            </a:r>
            <a:r>
              <a:rPr lang="en-US" sz="1200" b="1" dirty="0" err="1"/>
              <a:t>h</a:t>
            </a:r>
            <a:r>
              <a:rPr lang="en-US" sz="1200" b="1" dirty="0" err="1" smtClean="0"/>
              <a:t>pI</a:t>
            </a:r>
            <a:r>
              <a:rPr lang="en-US" sz="1200" b="1" dirty="0" smtClean="0"/>
              <a:t>)</a:t>
            </a:r>
            <a:endParaRPr lang="en-US" sz="1200" b="1" dirty="0"/>
          </a:p>
        </p:txBody>
      </p:sp>
      <p:sp>
        <p:nvSpPr>
          <p:cNvPr id="35" name="Rectangle 2"/>
          <p:cNvSpPr txBox="1">
            <a:spLocks noChangeArrowheads="1"/>
          </p:cNvSpPr>
          <p:nvPr/>
        </p:nvSpPr>
        <p:spPr>
          <a:xfrm>
            <a:off x="94308" y="104184"/>
            <a:ext cx="815010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Isolation of Two Full Capsid (FC) Populations by AEX</a:t>
            </a:r>
            <a:endParaRPr lang="en-US" sz="2800" b="1" i="1" dirty="0">
              <a:solidFill>
                <a:schemeClr val="bg1"/>
              </a:solidFill>
              <a:latin typeface="+mj-lt"/>
            </a:endParaRPr>
          </a:p>
        </p:txBody>
      </p:sp>
      <p:sp>
        <p:nvSpPr>
          <p:cNvPr id="4" name="Textfeld 3"/>
          <p:cNvSpPr txBox="1"/>
          <p:nvPr/>
        </p:nvSpPr>
        <p:spPr>
          <a:xfrm>
            <a:off x="4204334" y="2042005"/>
            <a:ext cx="576064" cy="307777"/>
          </a:xfrm>
          <a:prstGeom prst="rect">
            <a:avLst/>
          </a:prstGeom>
          <a:noFill/>
        </p:spPr>
        <p:txBody>
          <a:bodyPr wrap="square" rtlCol="0">
            <a:spAutoFit/>
          </a:bodyPr>
          <a:lstStyle/>
          <a:p>
            <a:r>
              <a:rPr lang="de-CH" sz="1400" b="1" dirty="0" smtClean="0"/>
              <a:t>FC-P</a:t>
            </a:r>
            <a:r>
              <a:rPr lang="de-CH" sz="1400" b="1" baseline="-25000" dirty="0" smtClean="0"/>
              <a:t>1</a:t>
            </a:r>
            <a:endParaRPr lang="en-US" sz="1400" b="1" baseline="-25000" dirty="0"/>
          </a:p>
        </p:txBody>
      </p:sp>
      <p:sp>
        <p:nvSpPr>
          <p:cNvPr id="37" name="Textfeld 36"/>
          <p:cNvSpPr txBox="1"/>
          <p:nvPr/>
        </p:nvSpPr>
        <p:spPr>
          <a:xfrm>
            <a:off x="4520267" y="1711441"/>
            <a:ext cx="576064" cy="307777"/>
          </a:xfrm>
          <a:prstGeom prst="rect">
            <a:avLst/>
          </a:prstGeom>
          <a:noFill/>
        </p:spPr>
        <p:txBody>
          <a:bodyPr wrap="square" rtlCol="0">
            <a:spAutoFit/>
          </a:bodyPr>
          <a:lstStyle/>
          <a:p>
            <a:r>
              <a:rPr lang="de-CH" sz="1400" b="1" dirty="0" smtClean="0"/>
              <a:t>FC-P</a:t>
            </a:r>
            <a:r>
              <a:rPr lang="de-CH" sz="1400" b="1" baseline="-25000" dirty="0"/>
              <a:t>2</a:t>
            </a:r>
            <a:endParaRPr lang="en-US" sz="1400" b="1" baseline="-25000" dirty="0"/>
          </a:p>
        </p:txBody>
      </p:sp>
      <p:sp>
        <p:nvSpPr>
          <p:cNvPr id="38" name="Textfeld 37"/>
          <p:cNvSpPr txBox="1"/>
          <p:nvPr/>
        </p:nvSpPr>
        <p:spPr>
          <a:xfrm>
            <a:off x="7225663" y="1671332"/>
            <a:ext cx="576064" cy="307777"/>
          </a:xfrm>
          <a:prstGeom prst="rect">
            <a:avLst/>
          </a:prstGeom>
          <a:noFill/>
        </p:spPr>
        <p:txBody>
          <a:bodyPr wrap="square" rtlCol="0">
            <a:spAutoFit/>
          </a:bodyPr>
          <a:lstStyle/>
          <a:p>
            <a:r>
              <a:rPr lang="de-CH" sz="1400" b="1" dirty="0" smtClean="0"/>
              <a:t>FC-P</a:t>
            </a:r>
            <a:r>
              <a:rPr lang="de-CH" sz="1400" b="1" baseline="-25000" dirty="0" smtClean="0"/>
              <a:t>1</a:t>
            </a:r>
            <a:endParaRPr lang="en-US" sz="1400" b="1" baseline="-25000" dirty="0"/>
          </a:p>
        </p:txBody>
      </p:sp>
      <p:sp>
        <p:nvSpPr>
          <p:cNvPr id="39" name="Textfeld 38"/>
          <p:cNvSpPr txBox="1"/>
          <p:nvPr/>
        </p:nvSpPr>
        <p:spPr>
          <a:xfrm>
            <a:off x="7553804" y="1969997"/>
            <a:ext cx="576064" cy="307777"/>
          </a:xfrm>
          <a:prstGeom prst="rect">
            <a:avLst/>
          </a:prstGeom>
          <a:noFill/>
        </p:spPr>
        <p:txBody>
          <a:bodyPr wrap="square" rtlCol="0">
            <a:spAutoFit/>
          </a:bodyPr>
          <a:lstStyle/>
          <a:p>
            <a:r>
              <a:rPr lang="de-CH" sz="1400" b="1" dirty="0" smtClean="0"/>
              <a:t>FC-P</a:t>
            </a:r>
            <a:r>
              <a:rPr lang="de-CH" sz="1400" b="1" baseline="-25000" dirty="0" smtClean="0"/>
              <a:t>2</a:t>
            </a:r>
            <a:endParaRPr lang="en-US" sz="1400" b="1" baseline="-25000" dirty="0"/>
          </a:p>
        </p:txBody>
      </p:sp>
      <p:sp>
        <p:nvSpPr>
          <p:cNvPr id="5" name="Textfeld 4"/>
          <p:cNvSpPr txBox="1"/>
          <p:nvPr/>
        </p:nvSpPr>
        <p:spPr>
          <a:xfrm>
            <a:off x="556338" y="4172573"/>
            <a:ext cx="8120118" cy="984885"/>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Two distinct DNA-containing populations of MVM appear in the nucleus of infected cells.</a:t>
            </a:r>
          </a:p>
          <a:p>
            <a:pPr marL="285750" indent="-285750">
              <a:spcAft>
                <a:spcPts val="600"/>
              </a:spcAft>
              <a:buFont typeface="Wingdings" panose="05000000000000000000" pitchFamily="2" charset="2"/>
              <a:buChar char="Ø"/>
            </a:pPr>
            <a:r>
              <a:rPr lang="en-US" sz="1600" b="1" dirty="0" smtClean="0"/>
              <a:t>FC-P</a:t>
            </a:r>
            <a:r>
              <a:rPr lang="en-US" sz="1600" b="1" baseline="-25000" dirty="0" smtClean="0"/>
              <a:t>1</a:t>
            </a:r>
            <a:r>
              <a:rPr lang="en-US" sz="1600" b="1" dirty="0" smtClean="0"/>
              <a:t> is predominantly associated with cells. </a:t>
            </a:r>
          </a:p>
          <a:p>
            <a:pPr marL="285750" indent="-285750">
              <a:spcAft>
                <a:spcPts val="600"/>
              </a:spcAft>
              <a:buFont typeface="Wingdings" panose="05000000000000000000" pitchFamily="2" charset="2"/>
              <a:buChar char="Ø"/>
            </a:pPr>
            <a:r>
              <a:rPr lang="en-US" sz="1600" b="1" dirty="0" smtClean="0"/>
              <a:t>FC-P</a:t>
            </a:r>
            <a:r>
              <a:rPr lang="en-US" sz="1600" b="1" baseline="-25000" dirty="0" smtClean="0"/>
              <a:t>2</a:t>
            </a:r>
            <a:r>
              <a:rPr lang="en-US" sz="1600" b="1" dirty="0" smtClean="0"/>
              <a:t> is the predominant population in the SN. </a:t>
            </a:r>
          </a:p>
        </p:txBody>
      </p:sp>
      <p:sp>
        <p:nvSpPr>
          <p:cNvPr id="41" name="Textfeld 40"/>
          <p:cNvSpPr txBox="1"/>
          <p:nvPr/>
        </p:nvSpPr>
        <p:spPr>
          <a:xfrm>
            <a:off x="3491880" y="5528085"/>
            <a:ext cx="5393452" cy="338554"/>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Only one population of empty capsids (EC) was observed.</a:t>
            </a:r>
          </a:p>
        </p:txBody>
      </p:sp>
      <p:pic>
        <p:nvPicPr>
          <p:cNvPr id="21" name="Picture 3"/>
          <p:cNvPicPr>
            <a:picLocks noChangeAspect="1" noChangeArrowheads="1"/>
          </p:cNvPicPr>
          <p:nvPr/>
        </p:nvPicPr>
        <p:blipFill rotWithShape="1">
          <a:blip r:embed="rId9">
            <a:clrChange>
              <a:clrFrom>
                <a:srgbClr val="E6E6E6"/>
              </a:clrFrom>
              <a:clrTo>
                <a:srgbClr val="E6E6E6">
                  <a:alpha val="0"/>
                </a:srgbClr>
              </a:clrTo>
            </a:clrChange>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14765" y="908720"/>
            <a:ext cx="5617082" cy="2913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descr="C:\Users\Raphael\Desktop 4\Temporary Export Files\P1 and P2 Infectivity.tif"/>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251521" y="1107141"/>
            <a:ext cx="2756020" cy="25709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Raphael\Desktop 4\Temporary Export Files\P2 and P1 IP.tif"/>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86238" y="3822093"/>
            <a:ext cx="2146874" cy="3047035"/>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23"/>
          <p:cNvSpPr txBox="1"/>
          <p:nvPr/>
        </p:nvSpPr>
        <p:spPr>
          <a:xfrm>
            <a:off x="3608462" y="3928009"/>
            <a:ext cx="5904656" cy="1231106"/>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Both DNA-containing populations are infectious.</a:t>
            </a:r>
          </a:p>
          <a:p>
            <a:pPr marL="285750" indent="-285750">
              <a:spcAft>
                <a:spcPts val="600"/>
              </a:spcAft>
              <a:buFont typeface="Wingdings" panose="05000000000000000000" pitchFamily="2" charset="2"/>
              <a:buChar char="Ø"/>
            </a:pPr>
            <a:r>
              <a:rPr lang="en-US" sz="1600" b="1" dirty="0" smtClean="0"/>
              <a:t>Only FC-P</a:t>
            </a:r>
            <a:r>
              <a:rPr lang="en-US" sz="1600" b="1" baseline="-25000" dirty="0" smtClean="0"/>
              <a:t>2</a:t>
            </a:r>
            <a:r>
              <a:rPr lang="en-US" sz="1600" b="1" dirty="0" smtClean="0"/>
              <a:t> exposes the N-terminal part of VP2 (N-VP2).</a:t>
            </a:r>
          </a:p>
          <a:p>
            <a:pPr marL="285750" indent="-285750">
              <a:buFont typeface="Wingdings" panose="05000000000000000000" pitchFamily="2" charset="2"/>
              <a:buChar char="Ø"/>
            </a:pPr>
            <a:r>
              <a:rPr lang="en-US" sz="1600" b="1" dirty="0"/>
              <a:t>DNA packaging is not sufficient for N-VP2 externalization!</a:t>
            </a:r>
          </a:p>
          <a:p>
            <a:pPr marL="285750" indent="-285750">
              <a:buFont typeface="Wingdings" panose="05000000000000000000" pitchFamily="2" charset="2"/>
              <a:buChar char="Ø"/>
            </a:pPr>
            <a:endParaRPr lang="en-US" sz="1600" b="1" dirty="0"/>
          </a:p>
        </p:txBody>
      </p:sp>
      <p:pic>
        <p:nvPicPr>
          <p:cNvPr id="2051"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99992" y="5364442"/>
            <a:ext cx="763202" cy="876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1155" y="5156158"/>
            <a:ext cx="1229117" cy="135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feld 20"/>
          <p:cNvSpPr txBox="1"/>
          <p:nvPr/>
        </p:nvSpPr>
        <p:spPr>
          <a:xfrm>
            <a:off x="6155759" y="6402814"/>
            <a:ext cx="627223" cy="338554"/>
          </a:xfrm>
          <a:prstGeom prst="rect">
            <a:avLst/>
          </a:prstGeom>
          <a:noFill/>
        </p:spPr>
        <p:txBody>
          <a:bodyPr wrap="none" rtlCol="0">
            <a:spAutoFit/>
          </a:bodyPr>
          <a:lstStyle/>
          <a:p>
            <a:r>
              <a:rPr lang="de-CH" sz="1600" b="1" dirty="0"/>
              <a:t>FC-P</a:t>
            </a:r>
            <a:r>
              <a:rPr lang="de-CH" sz="1600" b="1" baseline="-25000" dirty="0"/>
              <a:t>2</a:t>
            </a:r>
            <a:endParaRPr lang="en-US" sz="1600" dirty="0"/>
          </a:p>
        </p:txBody>
      </p:sp>
      <p:sp>
        <p:nvSpPr>
          <p:cNvPr id="68" name="Textfeld 67"/>
          <p:cNvSpPr txBox="1"/>
          <p:nvPr/>
        </p:nvSpPr>
        <p:spPr>
          <a:xfrm>
            <a:off x="4560950" y="6402814"/>
            <a:ext cx="627223" cy="338554"/>
          </a:xfrm>
          <a:prstGeom prst="rect">
            <a:avLst/>
          </a:prstGeom>
          <a:noFill/>
        </p:spPr>
        <p:txBody>
          <a:bodyPr wrap="none" rtlCol="0">
            <a:spAutoFit/>
          </a:bodyPr>
          <a:lstStyle/>
          <a:p>
            <a:r>
              <a:rPr lang="de-CH" sz="1600" b="1" dirty="0" smtClean="0"/>
              <a:t>FC-P</a:t>
            </a:r>
            <a:r>
              <a:rPr lang="de-CH" sz="1600" b="1" baseline="-25000" dirty="0" smtClean="0"/>
              <a:t>1</a:t>
            </a:r>
            <a:endParaRPr lang="en-US" sz="1600" baseline="-25000" dirty="0"/>
          </a:p>
        </p:txBody>
      </p:sp>
      <p:pic>
        <p:nvPicPr>
          <p:cNvPr id="2054"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992296">
            <a:off x="5047548" y="5260097"/>
            <a:ext cx="335756" cy="3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6"/>
          <p:cNvPicPr>
            <a:picLocks noChangeAspect="1" noChangeArrowheads="1"/>
          </p:cNvPicPr>
          <p:nvPr/>
        </p:nvPicPr>
        <p:blipFill>
          <a:blip r:embed="rId10" cstate="print">
            <a:duotone>
              <a:prstClr val="black"/>
              <a:schemeClr val="accent2">
                <a:tint val="45000"/>
                <a:satMod val="400000"/>
              </a:schemeClr>
            </a:duotone>
            <a:lum contrast="40000"/>
            <a:extLst>
              <a:ext uri="{28A0092B-C50C-407E-A947-70E740481C1C}">
                <a14:useLocalDpi xmlns:a14="http://schemas.microsoft.com/office/drawing/2010/main" val="0"/>
              </a:ext>
            </a:extLst>
          </a:blip>
          <a:srcRect/>
          <a:stretch>
            <a:fillRect/>
          </a:stretch>
        </p:blipFill>
        <p:spPr bwMode="auto">
          <a:xfrm rot="1992296">
            <a:off x="6850331" y="5270875"/>
            <a:ext cx="335756" cy="3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9016345">
            <a:off x="5936051" y="5255767"/>
            <a:ext cx="335756" cy="3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5" name="Textfeld 2054"/>
          <p:cNvSpPr txBox="1"/>
          <p:nvPr/>
        </p:nvSpPr>
        <p:spPr>
          <a:xfrm>
            <a:off x="5011493" y="4981672"/>
            <a:ext cx="1227324" cy="307777"/>
          </a:xfrm>
          <a:prstGeom prst="rect">
            <a:avLst/>
          </a:prstGeom>
          <a:noFill/>
        </p:spPr>
        <p:txBody>
          <a:bodyPr wrap="none" rtlCol="0">
            <a:spAutoFit/>
          </a:bodyPr>
          <a:lstStyle/>
          <a:p>
            <a:r>
              <a:rPr lang="el-GR" sz="1400" b="1" dirty="0" smtClean="0"/>
              <a:t>α</a:t>
            </a:r>
            <a:r>
              <a:rPr lang="de-CH" sz="1400" b="1" dirty="0" smtClean="0"/>
              <a:t>-</a:t>
            </a:r>
            <a:r>
              <a:rPr lang="de-CH" sz="1400" b="1" dirty="0" err="1" smtClean="0"/>
              <a:t>Capsid</a:t>
            </a:r>
            <a:r>
              <a:rPr lang="de-CH" sz="1400" b="1" dirty="0" smtClean="0"/>
              <a:t> </a:t>
            </a:r>
            <a:r>
              <a:rPr lang="de-CH" sz="1400" b="1" dirty="0" err="1" smtClean="0"/>
              <a:t>mAb</a:t>
            </a:r>
            <a:endParaRPr lang="en-US" sz="1400" dirty="0"/>
          </a:p>
        </p:txBody>
      </p:sp>
      <p:sp>
        <p:nvSpPr>
          <p:cNvPr id="85" name="Textfeld 84"/>
          <p:cNvSpPr txBox="1"/>
          <p:nvPr/>
        </p:nvSpPr>
        <p:spPr>
          <a:xfrm>
            <a:off x="7092280" y="5134072"/>
            <a:ext cx="1152880" cy="307777"/>
          </a:xfrm>
          <a:prstGeom prst="rect">
            <a:avLst/>
          </a:prstGeom>
          <a:noFill/>
        </p:spPr>
        <p:txBody>
          <a:bodyPr wrap="none" rtlCol="0">
            <a:spAutoFit/>
          </a:bodyPr>
          <a:lstStyle/>
          <a:p>
            <a:r>
              <a:rPr lang="el-GR" sz="1400" b="1" dirty="0" smtClean="0"/>
              <a:t>α</a:t>
            </a:r>
            <a:r>
              <a:rPr lang="de-CH" sz="1400" b="1" dirty="0" smtClean="0"/>
              <a:t>-N-VP2 </a:t>
            </a:r>
            <a:r>
              <a:rPr lang="de-CH" sz="1400" b="1" dirty="0" err="1" smtClean="0"/>
              <a:t>pAb</a:t>
            </a:r>
            <a:endParaRPr lang="en-US" sz="1400" dirty="0"/>
          </a:p>
        </p:txBody>
      </p:sp>
      <p:sp>
        <p:nvSpPr>
          <p:cNvPr id="86" name="Rectangle 2"/>
          <p:cNvSpPr txBox="1">
            <a:spLocks noChangeArrowheads="1"/>
          </p:cNvSpPr>
          <p:nvPr/>
        </p:nvSpPr>
        <p:spPr>
          <a:xfrm>
            <a:off x="94308" y="104184"/>
            <a:ext cx="815010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FC-P</a:t>
            </a:r>
            <a:r>
              <a:rPr lang="en-US" sz="2800" b="1" baseline="-25000" dirty="0" smtClean="0">
                <a:solidFill>
                  <a:schemeClr val="bg1"/>
                </a:solidFill>
                <a:latin typeface="+mj-lt"/>
              </a:rPr>
              <a:t>1</a:t>
            </a:r>
            <a:r>
              <a:rPr lang="en-US" sz="2800" b="1" dirty="0" smtClean="0">
                <a:solidFill>
                  <a:schemeClr val="bg1"/>
                </a:solidFill>
                <a:latin typeface="+mj-lt"/>
              </a:rPr>
              <a:t> and FC-P</a:t>
            </a:r>
            <a:r>
              <a:rPr lang="en-US" sz="2800" b="1" baseline="-25000" dirty="0" smtClean="0">
                <a:solidFill>
                  <a:schemeClr val="bg1"/>
                </a:solidFill>
                <a:latin typeface="+mj-lt"/>
              </a:rPr>
              <a:t>2</a:t>
            </a:r>
            <a:r>
              <a:rPr lang="en-US" sz="2800" b="1" dirty="0" smtClean="0">
                <a:solidFill>
                  <a:schemeClr val="bg1"/>
                </a:solidFill>
                <a:latin typeface="+mj-lt"/>
              </a:rPr>
              <a:t> Differ in N-VP2 Conformation</a:t>
            </a:r>
            <a:endParaRPr lang="en-US" sz="2800" b="1" i="1" dirty="0">
              <a:solidFill>
                <a:schemeClr val="bg1"/>
              </a:solidFill>
              <a:latin typeface="+mj-lt"/>
            </a:endParaRPr>
          </a:p>
        </p:txBody>
      </p:sp>
      <p:pic>
        <p:nvPicPr>
          <p:cNvPr id="19" name="Picture 3"/>
          <p:cNvPicPr>
            <a:picLocks noChangeAspect="1" noChangeArrowheads="1"/>
          </p:cNvPicPr>
          <p:nvPr/>
        </p:nvPicPr>
        <p:blipFill rotWithShape="1">
          <a:blip r:embed="rId11">
            <a:clrChange>
              <a:clrFrom>
                <a:srgbClr val="E6E6E6"/>
              </a:clrFrom>
              <a:clrTo>
                <a:srgbClr val="E6E6E6">
                  <a:alpha val="0"/>
                </a:srgbClr>
              </a:clrTo>
            </a:clrChange>
            <a:extLst>
              <a:ext uri="{BEBA8EAE-BF5A-486C-A8C5-ECC9F3942E4B}">
                <a14:imgProps xmlns:a14="http://schemas.microsoft.com/office/drawing/2010/main">
                  <a14:imgLayer r:embed="rId12">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7407" y="1340768"/>
            <a:ext cx="5191097" cy="26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94308" y="104184"/>
            <a:ext cx="815010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N-VP2 Externalization of FC-P</a:t>
            </a:r>
            <a:r>
              <a:rPr lang="en-US" sz="2800" b="1" baseline="-25000" dirty="0" smtClean="0">
                <a:solidFill>
                  <a:schemeClr val="bg1"/>
                </a:solidFill>
                <a:latin typeface="+mj-lt"/>
              </a:rPr>
              <a:t>1 </a:t>
            </a:r>
            <a:r>
              <a:rPr lang="en-US" sz="2800" b="1" dirty="0">
                <a:solidFill>
                  <a:schemeClr val="bg1"/>
                </a:solidFill>
                <a:latin typeface="+mj-lt"/>
              </a:rPr>
              <a:t>C</a:t>
            </a:r>
            <a:r>
              <a:rPr lang="en-US" sz="2800" b="1" dirty="0" smtClean="0">
                <a:solidFill>
                  <a:schemeClr val="bg1"/>
                </a:solidFill>
                <a:latin typeface="+mj-lt"/>
              </a:rPr>
              <a:t>an </a:t>
            </a:r>
            <a:r>
              <a:rPr lang="en-US" sz="2800" b="1" dirty="0">
                <a:solidFill>
                  <a:schemeClr val="bg1"/>
                </a:solidFill>
                <a:latin typeface="+mj-lt"/>
              </a:rPr>
              <a:t>B</a:t>
            </a:r>
            <a:r>
              <a:rPr lang="en-US" sz="2800" b="1" dirty="0" smtClean="0">
                <a:solidFill>
                  <a:schemeClr val="bg1"/>
                </a:solidFill>
                <a:latin typeface="+mj-lt"/>
              </a:rPr>
              <a:t>e Enforced</a:t>
            </a:r>
            <a:endParaRPr lang="en-US" sz="2800" b="1" i="1" dirty="0">
              <a:solidFill>
                <a:schemeClr val="bg1"/>
              </a:solidFill>
              <a:latin typeface="+mj-lt"/>
            </a:endParaRPr>
          </a:p>
        </p:txBody>
      </p:sp>
      <p:sp>
        <p:nvSpPr>
          <p:cNvPr id="7" name="Textfeld 6"/>
          <p:cNvSpPr txBox="1"/>
          <p:nvPr/>
        </p:nvSpPr>
        <p:spPr>
          <a:xfrm>
            <a:off x="4878288" y="4293096"/>
            <a:ext cx="3510136" cy="196977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N-VP2 externalization does not influence the AEX profile!</a:t>
            </a:r>
          </a:p>
          <a:p>
            <a:pPr marL="285750" indent="-285750">
              <a:spcAft>
                <a:spcPts val="600"/>
              </a:spcAft>
              <a:buFont typeface="Wingdings" panose="05000000000000000000" pitchFamily="2" charset="2"/>
              <a:buChar char="Ø"/>
            </a:pPr>
            <a:r>
              <a:rPr lang="en-US" sz="1600" b="1" dirty="0" smtClean="0"/>
              <a:t>N-VP2 externalization of FC-P</a:t>
            </a:r>
            <a:r>
              <a:rPr lang="en-US" sz="1600" b="1" baseline="-25000" dirty="0" smtClean="0"/>
              <a:t>1</a:t>
            </a:r>
            <a:r>
              <a:rPr lang="en-US" sz="1600" b="1" dirty="0" smtClean="0"/>
              <a:t> particles is triggered by incubation at low pH or by treatment at 50 °C</a:t>
            </a:r>
            <a:r>
              <a:rPr lang="en-US" sz="1600" b="1" dirty="0" smtClean="0"/>
              <a:t>.</a:t>
            </a:r>
          </a:p>
          <a:p>
            <a:pPr marL="285750" indent="-285750">
              <a:spcAft>
                <a:spcPts val="600"/>
              </a:spcAft>
              <a:buFont typeface="Wingdings" panose="05000000000000000000" pitchFamily="2" charset="2"/>
              <a:buChar char="Ø"/>
            </a:pPr>
            <a:r>
              <a:rPr lang="en-US" sz="1600" b="1" i="1" dirty="0" smtClean="0"/>
              <a:t>In vivo</a:t>
            </a:r>
            <a:r>
              <a:rPr lang="en-US" sz="1600" b="1" dirty="0" smtClean="0"/>
              <a:t>, the cleavage of N-VP2 is less efficient for FC-P</a:t>
            </a:r>
            <a:r>
              <a:rPr lang="en-US" sz="1600" b="1" baseline="-25000" dirty="0" smtClean="0"/>
              <a:t>1</a:t>
            </a:r>
            <a:r>
              <a:rPr lang="en-US" sz="1600" b="1" dirty="0" smtClean="0"/>
              <a:t> </a:t>
            </a:r>
            <a:r>
              <a:rPr lang="en-US" sz="1600" b="1" dirty="0" err="1" smtClean="0"/>
              <a:t>virions</a:t>
            </a:r>
            <a:r>
              <a:rPr lang="en-US" sz="1600" b="1" dirty="0" smtClean="0"/>
              <a:t>.</a:t>
            </a:r>
            <a:endParaRPr lang="en-US" sz="1600" b="1" dirty="0" smtClean="0"/>
          </a:p>
        </p:txBody>
      </p:sp>
      <p:pic>
        <p:nvPicPr>
          <p:cNvPr id="9" name="Picture 2" descr="C:\Users\Raphael\Desktop 4\Temporary Export Files\P1 treatments.tif"/>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94308" y="4034187"/>
            <a:ext cx="1823017" cy="27071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Raphael\Desktop 4\PaperPics\low pH.tif"/>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990728" y="4017733"/>
            <a:ext cx="2581272" cy="22647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ieren 10"/>
          <p:cNvGrpSpPr/>
          <p:nvPr/>
        </p:nvGrpSpPr>
        <p:grpSpPr>
          <a:xfrm>
            <a:off x="-72032" y="1259766"/>
            <a:ext cx="4356000" cy="2046084"/>
            <a:chOff x="-72032" y="1259766"/>
            <a:chExt cx="4356000" cy="2046084"/>
          </a:xfrm>
        </p:grpSpPr>
        <p:pic>
          <p:nvPicPr>
            <p:cNvPr id="307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32" y="1259766"/>
              <a:ext cx="4356000" cy="171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feld 4"/>
            <p:cNvSpPr txBox="1"/>
            <p:nvPr/>
          </p:nvSpPr>
          <p:spPr>
            <a:xfrm>
              <a:off x="550540" y="3028851"/>
              <a:ext cx="1685398" cy="276999"/>
            </a:xfrm>
            <a:prstGeom prst="rect">
              <a:avLst/>
            </a:prstGeom>
            <a:noFill/>
          </p:spPr>
          <p:txBody>
            <a:bodyPr wrap="none" rtlCol="0">
              <a:spAutoFit/>
            </a:bodyPr>
            <a:lstStyle/>
            <a:p>
              <a:r>
                <a:rPr lang="de-CH" sz="1200" b="1" dirty="0" smtClean="0"/>
                <a:t>* CHT: </a:t>
              </a:r>
              <a:r>
                <a:rPr lang="el-GR" sz="1200" b="1" dirty="0" smtClean="0"/>
                <a:t>α</a:t>
              </a:r>
              <a:r>
                <a:rPr lang="de-CH" sz="1200" b="1" dirty="0" smtClean="0"/>
                <a:t>-</a:t>
              </a:r>
              <a:r>
                <a:rPr lang="de-CH" sz="1200" b="1" dirty="0" err="1" smtClean="0"/>
                <a:t>Chymotrypsin</a:t>
              </a:r>
              <a:r>
                <a:rPr lang="de-CH" sz="1200" b="1" dirty="0" smtClean="0"/>
                <a:t> </a:t>
              </a:r>
              <a:endParaRPr lang="en-US" sz="1200" b="1" dirty="0"/>
            </a:p>
          </p:txBody>
        </p:sp>
        <p:sp>
          <p:nvSpPr>
            <p:cNvPr id="8" name="Textfeld 7"/>
            <p:cNvSpPr txBox="1"/>
            <p:nvPr/>
          </p:nvSpPr>
          <p:spPr>
            <a:xfrm>
              <a:off x="3694217" y="1575635"/>
              <a:ext cx="261610" cy="276999"/>
            </a:xfrm>
            <a:prstGeom prst="rect">
              <a:avLst/>
            </a:prstGeom>
            <a:noFill/>
          </p:spPr>
          <p:txBody>
            <a:bodyPr wrap="none" rtlCol="0">
              <a:spAutoFit/>
            </a:bodyPr>
            <a:lstStyle/>
            <a:p>
              <a:r>
                <a:rPr lang="de-CH" sz="1200" b="1" dirty="0" smtClean="0"/>
                <a:t>*</a:t>
              </a:r>
              <a:endParaRPr lang="en-US" b="1" dirty="0"/>
            </a:p>
          </p:txBody>
        </p:sp>
      </p:grpSp>
      <p:pic>
        <p:nvPicPr>
          <p:cNvPr id="14" name="Picture 3"/>
          <p:cNvPicPr>
            <a:picLocks noChangeAspect="1" noChangeArrowheads="1"/>
          </p:cNvPicPr>
          <p:nvPr/>
        </p:nvPicPr>
        <p:blipFill rotWithShape="1">
          <a:blip r:embed="rId9">
            <a:clrChange>
              <a:clrFrom>
                <a:srgbClr val="E6E6E6"/>
              </a:clrFrom>
              <a:clrTo>
                <a:srgbClr val="E6E6E6">
                  <a:alpha val="0"/>
                </a:srgbClr>
              </a:clrTo>
            </a:clrChange>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4" name="Picture 14" descr="C:\Users\Raphael\Desktop 4\Temporary Export Files\Nuclei + Phos.tif"/>
          <p:cNvPicPr preferRelativeResize="0">
            <a:picLocks noChangeAspect="1" noChangeArrowheads="1"/>
          </p:cNvPicPr>
          <p:nvPr/>
        </p:nvPicPr>
        <p:blipFill>
          <a:blip r:embed="rId4"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79512" y="3702311"/>
            <a:ext cx="3134188" cy="234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Raphael\Desktop 4\Temporary Export Files\4SG + Phosphatase.tif"/>
          <p:cNvPicPr preferRelativeResize="0">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6118333" y="3702311"/>
            <a:ext cx="3134187" cy="234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Raphael\Desktop 4\Temporary Export Files\4SG - Phosphatase.tif"/>
          <p:cNvPicPr preferRelativeResize="0">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148923" y="3702311"/>
            <a:ext cx="3134187" cy="234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784588" y="3359392"/>
            <a:ext cx="1915204" cy="338554"/>
          </a:xfrm>
          <a:prstGeom prst="rect">
            <a:avLst/>
          </a:prstGeom>
          <a:noFill/>
        </p:spPr>
        <p:txBody>
          <a:bodyPr wrap="none" rtlCol="0">
            <a:spAutoFit/>
          </a:bodyPr>
          <a:lstStyle/>
          <a:p>
            <a:pPr algn="ctr"/>
            <a:r>
              <a:rPr lang="en-US" sz="1600" b="1" dirty="0" smtClean="0"/>
              <a:t>WT + </a:t>
            </a:r>
            <a:r>
              <a:rPr lang="el-GR" sz="1600" b="1" dirty="0" smtClean="0"/>
              <a:t>λ</a:t>
            </a:r>
            <a:r>
              <a:rPr lang="de-CH" sz="1600" b="1" dirty="0" smtClean="0"/>
              <a:t>-</a:t>
            </a:r>
            <a:r>
              <a:rPr lang="en-US" sz="1600" b="1" dirty="0" smtClean="0"/>
              <a:t>Phosphatase</a:t>
            </a:r>
            <a:endParaRPr lang="en-US" sz="1600" b="1" dirty="0"/>
          </a:p>
        </p:txBody>
      </p:sp>
      <p:sp>
        <p:nvSpPr>
          <p:cNvPr id="8" name="Textfeld 7"/>
          <p:cNvSpPr txBox="1"/>
          <p:nvPr/>
        </p:nvSpPr>
        <p:spPr>
          <a:xfrm>
            <a:off x="4101729" y="3359392"/>
            <a:ext cx="1203471" cy="338554"/>
          </a:xfrm>
          <a:prstGeom prst="rect">
            <a:avLst/>
          </a:prstGeom>
          <a:noFill/>
        </p:spPr>
        <p:txBody>
          <a:bodyPr wrap="none" rtlCol="0">
            <a:spAutoFit/>
          </a:bodyPr>
          <a:lstStyle/>
          <a:p>
            <a:pPr algn="ctr"/>
            <a:r>
              <a:rPr lang="en-US" sz="1600" b="1" dirty="0" smtClean="0"/>
              <a:t>5SG Mutant</a:t>
            </a:r>
            <a:endParaRPr lang="en-US" sz="1600" b="1" dirty="0"/>
          </a:p>
        </p:txBody>
      </p:sp>
      <p:sp>
        <p:nvSpPr>
          <p:cNvPr id="9" name="Textfeld 8"/>
          <p:cNvSpPr txBox="1"/>
          <p:nvPr/>
        </p:nvSpPr>
        <p:spPr>
          <a:xfrm>
            <a:off x="6372200" y="3359392"/>
            <a:ext cx="2715639" cy="338554"/>
          </a:xfrm>
          <a:prstGeom prst="rect">
            <a:avLst/>
          </a:prstGeom>
          <a:noFill/>
        </p:spPr>
        <p:txBody>
          <a:bodyPr wrap="square" rtlCol="0">
            <a:spAutoFit/>
          </a:bodyPr>
          <a:lstStyle/>
          <a:p>
            <a:pPr algn="ctr"/>
            <a:r>
              <a:rPr lang="en-US" sz="1600" b="1" dirty="0" smtClean="0"/>
              <a:t>5SG Mutant + </a:t>
            </a:r>
            <a:r>
              <a:rPr lang="el-GR" sz="1600" b="1" dirty="0" smtClean="0"/>
              <a:t>λ</a:t>
            </a:r>
            <a:r>
              <a:rPr lang="de-CH" sz="1600" b="1" dirty="0" smtClean="0"/>
              <a:t>-</a:t>
            </a:r>
            <a:r>
              <a:rPr lang="en-US" sz="1600" b="1" dirty="0" smtClean="0"/>
              <a:t>Phosphatase</a:t>
            </a:r>
            <a:endParaRPr lang="en-US" sz="1600" b="1" dirty="0"/>
          </a:p>
        </p:txBody>
      </p:sp>
      <p:sp>
        <p:nvSpPr>
          <p:cNvPr id="10" name="Textfeld 9"/>
          <p:cNvSpPr txBox="1"/>
          <p:nvPr/>
        </p:nvSpPr>
        <p:spPr>
          <a:xfrm>
            <a:off x="556338" y="6055959"/>
            <a:ext cx="8120118" cy="66172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FC-P</a:t>
            </a:r>
            <a:r>
              <a:rPr lang="en-US" sz="1600" b="1" baseline="-25000" dirty="0" smtClean="0"/>
              <a:t>2</a:t>
            </a:r>
            <a:r>
              <a:rPr lang="en-US" sz="1600" b="1" dirty="0" smtClean="0"/>
              <a:t> </a:t>
            </a:r>
            <a:r>
              <a:rPr lang="en-US" sz="1600" b="1" dirty="0" err="1" smtClean="0"/>
              <a:t>virions</a:t>
            </a:r>
            <a:r>
              <a:rPr lang="en-US" sz="1600" b="1" dirty="0" smtClean="0"/>
              <a:t> contain additional surface </a:t>
            </a:r>
            <a:r>
              <a:rPr lang="en-US" sz="1600" b="1" dirty="0" err="1" smtClean="0"/>
              <a:t>phosphorylations</a:t>
            </a:r>
            <a:r>
              <a:rPr lang="en-US" sz="1600" b="1" dirty="0" smtClean="0"/>
              <a:t>.</a:t>
            </a:r>
          </a:p>
          <a:p>
            <a:pPr marL="285750" indent="-285750">
              <a:spcAft>
                <a:spcPts val="600"/>
              </a:spcAft>
              <a:buFont typeface="Wingdings" panose="05000000000000000000" pitchFamily="2" charset="2"/>
              <a:buChar char="Ø"/>
            </a:pPr>
            <a:r>
              <a:rPr lang="en-US" sz="1600" b="1" dirty="0" smtClean="0"/>
              <a:t>The corresponding surface </a:t>
            </a:r>
            <a:r>
              <a:rPr lang="en-US" sz="1600" b="1" dirty="0" err="1" smtClean="0"/>
              <a:t>phosphorylations</a:t>
            </a:r>
            <a:r>
              <a:rPr lang="en-US" sz="1600" b="1" dirty="0" smtClean="0"/>
              <a:t> are not located within N-VP2.</a:t>
            </a:r>
          </a:p>
        </p:txBody>
      </p:sp>
      <p:sp>
        <p:nvSpPr>
          <p:cNvPr id="11" name="Rectangle 2"/>
          <p:cNvSpPr txBox="1">
            <a:spLocks noChangeArrowheads="1"/>
          </p:cNvSpPr>
          <p:nvPr/>
        </p:nvSpPr>
        <p:spPr>
          <a:xfrm>
            <a:off x="94307" y="104184"/>
            <a:ext cx="8993531" cy="490538"/>
          </a:xfrm>
          <a:prstGeom prst="rect">
            <a:avLst/>
          </a:prstGeom>
        </p:spPr>
        <p:txBody>
          <a:bodyPr vert="horz" lIns="91440" tIns="45720" rIns="91440" bIns="45720" rtlCol="0" anchor="ctr">
            <a:noAutofit/>
          </a:bodyPr>
          <a:lstStyle/>
          <a:p>
            <a:pPr defTabSz="914400">
              <a:spcBef>
                <a:spcPct val="0"/>
              </a:spcBef>
              <a:defRPr/>
            </a:pPr>
            <a:endParaRPr lang="en-US" sz="2800" b="1" i="1" dirty="0">
              <a:solidFill>
                <a:schemeClr val="bg1"/>
              </a:solidFill>
              <a:latin typeface="+mj-lt"/>
            </a:endParaRPr>
          </a:p>
        </p:txBody>
      </p:sp>
      <p:sp>
        <p:nvSpPr>
          <p:cNvPr id="14" name="Rectangle 2"/>
          <p:cNvSpPr txBox="1">
            <a:spLocks noChangeArrowheads="1"/>
          </p:cNvSpPr>
          <p:nvPr/>
        </p:nvSpPr>
        <p:spPr>
          <a:xfrm>
            <a:off x="94308" y="104184"/>
            <a:ext cx="8150100" cy="490538"/>
          </a:xfrm>
          <a:prstGeom prst="rect">
            <a:avLst/>
          </a:prstGeom>
        </p:spPr>
        <p:txBody>
          <a:bodyPr vert="horz" lIns="91440" tIns="45720" rIns="91440" bIns="45720" rtlCol="0" anchor="ctr">
            <a:noAutofit/>
          </a:bodyPr>
          <a:lstStyle/>
          <a:p>
            <a:pPr>
              <a:spcBef>
                <a:spcPct val="0"/>
              </a:spcBef>
              <a:defRPr/>
            </a:pPr>
            <a:r>
              <a:rPr lang="en-US" sz="2800" b="1" dirty="0">
                <a:solidFill>
                  <a:schemeClr val="bg1"/>
                </a:solidFill>
                <a:latin typeface="+mj-lt"/>
              </a:rPr>
              <a:t>Surface </a:t>
            </a:r>
            <a:r>
              <a:rPr lang="en-US" sz="2800" b="1" dirty="0" err="1" smtClean="0">
                <a:solidFill>
                  <a:schemeClr val="bg1"/>
                </a:solidFill>
                <a:latin typeface="+mj-lt"/>
              </a:rPr>
              <a:t>Phosphorylations</a:t>
            </a:r>
            <a:r>
              <a:rPr lang="en-US" sz="2800" b="1" dirty="0" smtClean="0">
                <a:solidFill>
                  <a:schemeClr val="bg1"/>
                </a:solidFill>
                <a:latin typeface="+mj-lt"/>
              </a:rPr>
              <a:t> Determine </a:t>
            </a:r>
            <a:r>
              <a:rPr lang="en-US" sz="2800" b="1" dirty="0">
                <a:solidFill>
                  <a:schemeClr val="bg1"/>
                </a:solidFill>
                <a:latin typeface="+mj-lt"/>
              </a:rPr>
              <a:t>the AEX P</a:t>
            </a:r>
            <a:r>
              <a:rPr lang="en-US" sz="2800" b="1" dirty="0" smtClean="0">
                <a:solidFill>
                  <a:schemeClr val="bg1"/>
                </a:solidFill>
                <a:latin typeface="+mj-lt"/>
              </a:rPr>
              <a:t>rofile</a:t>
            </a:r>
            <a:endParaRPr lang="en-US" sz="2800" b="1" dirty="0">
              <a:solidFill>
                <a:schemeClr val="bg1"/>
              </a:solidFill>
              <a:latin typeface="+mj-lt"/>
            </a:endParaRPr>
          </a:p>
        </p:txBody>
      </p:sp>
      <p:grpSp>
        <p:nvGrpSpPr>
          <p:cNvPr id="13" name="Gruppieren 12"/>
          <p:cNvGrpSpPr/>
          <p:nvPr/>
        </p:nvGrpSpPr>
        <p:grpSpPr>
          <a:xfrm>
            <a:off x="1475656" y="908719"/>
            <a:ext cx="5482542" cy="2520000"/>
            <a:chOff x="1475656" y="908719"/>
            <a:chExt cx="5482542" cy="2520000"/>
          </a:xfrm>
        </p:grpSpPr>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908719"/>
              <a:ext cx="5482542"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hteck 11"/>
            <p:cNvSpPr/>
            <p:nvPr/>
          </p:nvSpPr>
          <p:spPr>
            <a:xfrm rot="18586318">
              <a:off x="4986709" y="1442178"/>
              <a:ext cx="350825" cy="585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3"/>
          <p:cNvPicPr>
            <a:picLocks noChangeAspect="1" noChangeArrowheads="1"/>
          </p:cNvPicPr>
          <p:nvPr/>
        </p:nvPicPr>
        <p:blipFill rotWithShape="1">
          <a:blip r:embed="rId8">
            <a:clrChange>
              <a:clrFrom>
                <a:srgbClr val="E6E6E6"/>
              </a:clrFrom>
              <a:clrTo>
                <a:srgbClr val="E6E6E6">
                  <a:alpha val="0"/>
                </a:srgbClr>
              </a:clrTo>
            </a:clrChange>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grpSp>
        <p:nvGrpSpPr>
          <p:cNvPr id="16" name="Gruppieren 15"/>
          <p:cNvGrpSpPr/>
          <p:nvPr/>
        </p:nvGrpSpPr>
        <p:grpSpPr>
          <a:xfrm>
            <a:off x="6305336" y="4531611"/>
            <a:ext cx="2358908" cy="1620000"/>
            <a:chOff x="5813492" y="4905344"/>
            <a:chExt cx="2358908" cy="1620000"/>
          </a:xfrm>
        </p:grpSpPr>
        <p:pic>
          <p:nvPicPr>
            <p:cNvPr id="2051" name="Picture 3" descr="C:\Users\Raphael\Desktop 4\Prezi Präsentation Bilder\Different Viruses\HIV_EM.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039" y="4905344"/>
              <a:ext cx="2356361" cy="162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5813492" y="6296264"/>
              <a:ext cx="12666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7002365" y="6319961"/>
              <a:ext cx="396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p:cNvSpPr txBox="1"/>
            <p:nvPr/>
          </p:nvSpPr>
          <p:spPr>
            <a:xfrm>
              <a:off x="6944435" y="6277421"/>
              <a:ext cx="497252" cy="215444"/>
            </a:xfrm>
            <a:prstGeom prst="rect">
              <a:avLst/>
            </a:prstGeom>
            <a:noFill/>
          </p:spPr>
          <p:txBody>
            <a:bodyPr wrap="none" rtlCol="0">
              <a:spAutoFit/>
            </a:bodyPr>
            <a:lstStyle/>
            <a:p>
              <a:r>
                <a:rPr lang="de-CH" sz="800" b="1" dirty="0" smtClean="0"/>
                <a:t>100 </a:t>
              </a:r>
              <a:r>
                <a:rPr lang="de-CH" sz="800" b="1" dirty="0" err="1" smtClean="0"/>
                <a:t>nm</a:t>
              </a:r>
              <a:endParaRPr lang="de-DE" sz="800" b="1" dirty="0"/>
            </a:p>
          </p:txBody>
        </p:sp>
      </p:grpSp>
      <p:sp>
        <p:nvSpPr>
          <p:cNvPr id="7" name="Textfeld 6"/>
          <p:cNvSpPr txBox="1"/>
          <p:nvPr/>
        </p:nvSpPr>
        <p:spPr>
          <a:xfrm>
            <a:off x="477474" y="908720"/>
            <a:ext cx="6038742" cy="2793072"/>
          </a:xfrm>
          <a:prstGeom prst="rect">
            <a:avLst/>
          </a:prstGeom>
          <a:noFill/>
        </p:spPr>
        <p:txBody>
          <a:bodyPr wrap="square" rtlCol="0">
            <a:spAutoFit/>
          </a:bodyPr>
          <a:lstStyle/>
          <a:p>
            <a:pPr>
              <a:spcAft>
                <a:spcPts val="1200"/>
              </a:spcAft>
            </a:pPr>
            <a:r>
              <a:rPr lang="en-US" sz="2000" b="1" dirty="0" smtClean="0"/>
              <a:t>Viruses…</a:t>
            </a:r>
          </a:p>
          <a:p>
            <a:pPr marL="444500" indent="-285750">
              <a:spcAft>
                <a:spcPts val="600"/>
              </a:spcAft>
              <a:buFont typeface="Arial" panose="020B0604020202020204" pitchFamily="34" charset="0"/>
              <a:buChar char="•"/>
            </a:pPr>
            <a:r>
              <a:rPr lang="en-US" sz="1600" dirty="0" smtClean="0"/>
              <a:t>Infect </a:t>
            </a:r>
            <a:r>
              <a:rPr lang="en-US" sz="1600" dirty="0"/>
              <a:t>all types of life forms (</a:t>
            </a:r>
            <a:r>
              <a:rPr lang="en-US" sz="1600" dirty="0" smtClean="0"/>
              <a:t>animals, plants </a:t>
            </a:r>
            <a:r>
              <a:rPr lang="en-US" sz="1600" dirty="0"/>
              <a:t>and </a:t>
            </a:r>
            <a:r>
              <a:rPr lang="en-US" sz="1600" dirty="0" smtClean="0"/>
              <a:t>microorganisms).</a:t>
            </a:r>
          </a:p>
          <a:p>
            <a:pPr marL="444500" indent="-285750">
              <a:spcAft>
                <a:spcPts val="600"/>
              </a:spcAft>
              <a:buFont typeface="Arial" panose="020B0604020202020204" pitchFamily="34" charset="0"/>
              <a:buChar char="•"/>
            </a:pPr>
            <a:r>
              <a:rPr lang="en-US" sz="1600" dirty="0"/>
              <a:t>Appear in </a:t>
            </a:r>
            <a:r>
              <a:rPr lang="en-US" sz="1600" dirty="0" smtClean="0"/>
              <a:t>every </a:t>
            </a:r>
            <a:r>
              <a:rPr lang="en-US" sz="1600" dirty="0"/>
              <a:t>ecosystem on e</a:t>
            </a:r>
            <a:r>
              <a:rPr lang="en-US" sz="1600" dirty="0" smtClean="0"/>
              <a:t>arth.</a:t>
            </a:r>
            <a:endParaRPr lang="en-US" sz="1600" dirty="0"/>
          </a:p>
          <a:p>
            <a:pPr marL="444500" indent="-285750">
              <a:spcAft>
                <a:spcPts val="100"/>
              </a:spcAft>
              <a:buFont typeface="Arial" panose="020B0604020202020204" pitchFamily="34" charset="0"/>
              <a:buChar char="•"/>
            </a:pPr>
            <a:r>
              <a:rPr lang="en-US" sz="1600" dirty="0" smtClean="0"/>
              <a:t>Consist </a:t>
            </a:r>
            <a:r>
              <a:rPr lang="en-US" sz="1600" dirty="0"/>
              <a:t>of two or three parts: </a:t>
            </a:r>
            <a:endParaRPr lang="en-US" sz="1600" dirty="0" smtClean="0"/>
          </a:p>
          <a:p>
            <a:pPr marL="901700" lvl="2" indent="-285750">
              <a:spcAft>
                <a:spcPts val="100"/>
              </a:spcAft>
              <a:buFont typeface="+mj-lt"/>
              <a:buAutoNum type="romanLcPeriod"/>
            </a:pPr>
            <a:r>
              <a:rPr lang="en-US" sz="1600" dirty="0" smtClean="0">
                <a:solidFill>
                  <a:srgbClr val="FF0000"/>
                </a:solidFill>
              </a:rPr>
              <a:t>Genetic </a:t>
            </a:r>
            <a:r>
              <a:rPr lang="en-US" sz="1600" dirty="0">
                <a:solidFill>
                  <a:srgbClr val="FF0000"/>
                </a:solidFill>
              </a:rPr>
              <a:t>material made from either DNA or RNA </a:t>
            </a:r>
            <a:endParaRPr lang="en-US" sz="1600" dirty="0" smtClean="0">
              <a:solidFill>
                <a:srgbClr val="FF0000"/>
              </a:solidFill>
            </a:endParaRPr>
          </a:p>
          <a:p>
            <a:pPr lvl="2" indent="-298450">
              <a:spcAft>
                <a:spcPts val="100"/>
              </a:spcAft>
              <a:buFont typeface="+mj-lt"/>
              <a:buAutoNum type="romanLcPeriod"/>
            </a:pPr>
            <a:r>
              <a:rPr lang="en-US" sz="1600" dirty="0" smtClean="0">
                <a:solidFill>
                  <a:srgbClr val="0070C0"/>
                </a:solidFill>
              </a:rPr>
              <a:t>Protein </a:t>
            </a:r>
            <a:r>
              <a:rPr lang="en-US" sz="1600" dirty="0">
                <a:solidFill>
                  <a:srgbClr val="0070C0"/>
                </a:solidFill>
              </a:rPr>
              <a:t>coat, called the </a:t>
            </a:r>
            <a:r>
              <a:rPr lang="en-US" sz="1600" dirty="0" smtClean="0">
                <a:solidFill>
                  <a:srgbClr val="0070C0"/>
                </a:solidFill>
              </a:rPr>
              <a:t>capsid</a:t>
            </a:r>
          </a:p>
          <a:p>
            <a:pPr marL="901700" lvl="2" indent="-285750">
              <a:spcAft>
                <a:spcPts val="600"/>
              </a:spcAft>
              <a:buFont typeface="+mj-lt"/>
              <a:buAutoNum type="romanLcPeriod"/>
            </a:pPr>
            <a:r>
              <a:rPr lang="en-US" sz="1600" dirty="0" smtClean="0">
                <a:solidFill>
                  <a:srgbClr val="5F9127"/>
                </a:solidFill>
              </a:rPr>
              <a:t>Envelope </a:t>
            </a:r>
            <a:r>
              <a:rPr lang="en-US" sz="1600" dirty="0">
                <a:solidFill>
                  <a:srgbClr val="5F9127"/>
                </a:solidFill>
              </a:rPr>
              <a:t>of lipids that surrounds the protein </a:t>
            </a:r>
            <a:r>
              <a:rPr lang="en-US" sz="1600" dirty="0" smtClean="0">
                <a:solidFill>
                  <a:srgbClr val="5F9127"/>
                </a:solidFill>
              </a:rPr>
              <a:t>coat (Enveloped viruses)</a:t>
            </a:r>
          </a:p>
          <a:p>
            <a:pPr marL="444500" indent="-285750">
              <a:buFont typeface="Arial" panose="020B0604020202020204" pitchFamily="34" charset="0"/>
              <a:buChar char="•"/>
            </a:pPr>
            <a:r>
              <a:rPr lang="en-US" sz="1600" dirty="0" smtClean="0"/>
              <a:t>Display a wide diversity of morphologies</a:t>
            </a:r>
            <a:endParaRPr lang="de-DE" dirty="0"/>
          </a:p>
        </p:txBody>
      </p:sp>
      <p:sp>
        <p:nvSpPr>
          <p:cNvPr id="9"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The Nature of Viruses</a:t>
            </a:r>
            <a:endParaRPr lang="en-US" sz="2800" b="1" dirty="0">
              <a:solidFill>
                <a:schemeClr val="bg1"/>
              </a:solidFill>
              <a:latin typeface="+mj-lt"/>
            </a:endParaRPr>
          </a:p>
        </p:txBody>
      </p:sp>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159" y="4550454"/>
            <a:ext cx="1181421" cy="1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C:\Users\Raphael\Desktop 4\Prezi Präsentation Bilder\Different Viruses\EM MVM.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194" y="4550454"/>
            <a:ext cx="2060778" cy="16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Raphael\Desktop 4\Prezi Präsentation Bilder\Different Viruses\Tobacco Mosaic Virus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79712" y="4550454"/>
            <a:ext cx="2076020" cy="16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2373512" y="5815260"/>
            <a:ext cx="497252" cy="215444"/>
          </a:xfrm>
          <a:prstGeom prst="rect">
            <a:avLst/>
          </a:prstGeom>
          <a:noFill/>
        </p:spPr>
        <p:txBody>
          <a:bodyPr wrap="none" rtlCol="0">
            <a:spAutoFit/>
          </a:bodyPr>
          <a:lstStyle/>
          <a:p>
            <a:r>
              <a:rPr lang="de-CH" sz="800" b="1" dirty="0" smtClean="0"/>
              <a:t>100 </a:t>
            </a:r>
            <a:r>
              <a:rPr lang="de-CH" sz="800" b="1" dirty="0" err="1" smtClean="0"/>
              <a:t>nm</a:t>
            </a:r>
            <a:endParaRPr lang="de-DE" sz="800" b="1" dirty="0"/>
          </a:p>
        </p:txBody>
      </p:sp>
      <p:sp>
        <p:nvSpPr>
          <p:cNvPr id="11" name="Textfeld 10"/>
          <p:cNvSpPr txBox="1"/>
          <p:nvPr/>
        </p:nvSpPr>
        <p:spPr>
          <a:xfrm>
            <a:off x="2155007" y="3950941"/>
            <a:ext cx="1807451" cy="523220"/>
          </a:xfrm>
          <a:prstGeom prst="rect">
            <a:avLst/>
          </a:prstGeom>
          <a:noFill/>
        </p:spPr>
        <p:txBody>
          <a:bodyPr wrap="square" rtlCol="0">
            <a:spAutoFit/>
          </a:bodyPr>
          <a:lstStyle/>
          <a:p>
            <a:pPr algn="ctr"/>
            <a:r>
              <a:rPr lang="de-CH" sz="1400" b="1" dirty="0" smtClean="0"/>
              <a:t>Tobacco </a:t>
            </a:r>
            <a:r>
              <a:rPr lang="de-CH" sz="1400" b="1" dirty="0" err="1"/>
              <a:t>M</a:t>
            </a:r>
            <a:r>
              <a:rPr lang="de-CH" sz="1400" b="1" dirty="0" err="1" smtClean="0"/>
              <a:t>osaic</a:t>
            </a:r>
            <a:r>
              <a:rPr lang="de-CH" sz="1400" b="1" dirty="0" smtClean="0"/>
              <a:t> Virus</a:t>
            </a:r>
          </a:p>
          <a:p>
            <a:pPr algn="ctr"/>
            <a:r>
              <a:rPr lang="de-DE" sz="1400" b="1" i="1" dirty="0" smtClean="0">
                <a:solidFill>
                  <a:schemeClr val="tx1">
                    <a:lumMod val="50000"/>
                    <a:lumOff val="50000"/>
                  </a:schemeClr>
                </a:solidFill>
              </a:rPr>
              <a:t>(</a:t>
            </a:r>
            <a:r>
              <a:rPr lang="de-DE" sz="1400" b="1" i="1" dirty="0" err="1" smtClean="0">
                <a:solidFill>
                  <a:schemeClr val="tx1">
                    <a:lumMod val="50000"/>
                    <a:lumOff val="50000"/>
                  </a:schemeClr>
                </a:solidFill>
              </a:rPr>
              <a:t>Virgaviridae</a:t>
            </a:r>
            <a:r>
              <a:rPr lang="de-DE" sz="1400" b="1" i="1" dirty="0" smtClean="0">
                <a:solidFill>
                  <a:schemeClr val="tx1">
                    <a:lumMod val="50000"/>
                    <a:lumOff val="50000"/>
                  </a:schemeClr>
                </a:solidFill>
              </a:rPr>
              <a:t>)</a:t>
            </a:r>
            <a:r>
              <a:rPr lang="de-DE" sz="1400" dirty="0" smtClean="0">
                <a:solidFill>
                  <a:schemeClr val="tx1">
                    <a:lumMod val="50000"/>
                    <a:lumOff val="50000"/>
                  </a:schemeClr>
                </a:solidFill>
              </a:rPr>
              <a:t> </a:t>
            </a:r>
            <a:endParaRPr lang="de-DE" sz="1400" b="1" dirty="0">
              <a:solidFill>
                <a:schemeClr val="tx1">
                  <a:lumMod val="50000"/>
                  <a:lumOff val="50000"/>
                </a:schemeClr>
              </a:solidFill>
            </a:endParaRPr>
          </a:p>
        </p:txBody>
      </p:sp>
      <p:sp>
        <p:nvSpPr>
          <p:cNvPr id="19" name="Textfeld 18"/>
          <p:cNvSpPr txBox="1"/>
          <p:nvPr/>
        </p:nvSpPr>
        <p:spPr>
          <a:xfrm>
            <a:off x="4243239" y="3950941"/>
            <a:ext cx="1807451" cy="523220"/>
          </a:xfrm>
          <a:prstGeom prst="rect">
            <a:avLst/>
          </a:prstGeom>
          <a:noFill/>
        </p:spPr>
        <p:txBody>
          <a:bodyPr wrap="square" rtlCol="0">
            <a:spAutoFit/>
          </a:bodyPr>
          <a:lstStyle/>
          <a:p>
            <a:pPr algn="ctr"/>
            <a:r>
              <a:rPr lang="de-CH" sz="1400" b="1" dirty="0" smtClean="0"/>
              <a:t>Minute Virus </a:t>
            </a:r>
            <a:r>
              <a:rPr lang="de-CH" sz="1400" b="1" dirty="0" err="1" smtClean="0"/>
              <a:t>of</a:t>
            </a:r>
            <a:r>
              <a:rPr lang="de-CH" sz="1400" b="1" dirty="0" smtClean="0"/>
              <a:t> </a:t>
            </a:r>
            <a:r>
              <a:rPr lang="de-CH" sz="1400" b="1" dirty="0" err="1" smtClean="0"/>
              <a:t>Mice</a:t>
            </a:r>
            <a:endParaRPr lang="de-CH" sz="1400" b="1" dirty="0" smtClean="0"/>
          </a:p>
          <a:p>
            <a:pPr algn="ctr"/>
            <a:r>
              <a:rPr lang="de-CH" sz="1400" b="1" i="1" dirty="0" smtClean="0">
                <a:solidFill>
                  <a:schemeClr val="tx1">
                    <a:lumMod val="50000"/>
                    <a:lumOff val="50000"/>
                  </a:schemeClr>
                </a:solidFill>
              </a:rPr>
              <a:t>(</a:t>
            </a:r>
            <a:r>
              <a:rPr lang="de-CH" sz="1400" b="1" i="1" dirty="0" err="1" smtClean="0">
                <a:solidFill>
                  <a:schemeClr val="tx1">
                    <a:lumMod val="50000"/>
                    <a:lumOff val="50000"/>
                  </a:schemeClr>
                </a:solidFill>
              </a:rPr>
              <a:t>Parvoviridae</a:t>
            </a:r>
            <a:r>
              <a:rPr lang="de-CH" sz="1400" b="1" i="1" dirty="0" smtClean="0">
                <a:solidFill>
                  <a:schemeClr val="tx1">
                    <a:lumMod val="50000"/>
                    <a:lumOff val="50000"/>
                  </a:schemeClr>
                </a:solidFill>
              </a:rPr>
              <a:t>)</a:t>
            </a:r>
            <a:endParaRPr lang="de-DE" sz="1400" b="1" i="1" dirty="0">
              <a:solidFill>
                <a:schemeClr val="tx1">
                  <a:lumMod val="50000"/>
                  <a:lumOff val="50000"/>
                </a:schemeClr>
              </a:solidFill>
            </a:endParaRPr>
          </a:p>
        </p:txBody>
      </p:sp>
      <p:sp>
        <p:nvSpPr>
          <p:cNvPr id="20" name="Textfeld 19"/>
          <p:cNvSpPr txBox="1"/>
          <p:nvPr/>
        </p:nvSpPr>
        <p:spPr>
          <a:xfrm>
            <a:off x="6105810" y="3950941"/>
            <a:ext cx="2816990" cy="523220"/>
          </a:xfrm>
          <a:prstGeom prst="rect">
            <a:avLst/>
          </a:prstGeom>
          <a:noFill/>
        </p:spPr>
        <p:txBody>
          <a:bodyPr wrap="square" rtlCol="0">
            <a:spAutoFit/>
          </a:bodyPr>
          <a:lstStyle/>
          <a:p>
            <a:pPr algn="ctr"/>
            <a:r>
              <a:rPr lang="de-DE" sz="1400" b="1" dirty="0" smtClean="0"/>
              <a:t>Human </a:t>
            </a:r>
            <a:r>
              <a:rPr lang="de-DE" sz="1400" b="1" dirty="0" err="1" smtClean="0"/>
              <a:t>Immunodeficiency</a:t>
            </a:r>
            <a:r>
              <a:rPr lang="de-DE" sz="1400" b="1" dirty="0" smtClean="0"/>
              <a:t> Virus</a:t>
            </a:r>
          </a:p>
          <a:p>
            <a:pPr algn="ctr"/>
            <a:r>
              <a:rPr lang="de-CH" sz="1400" b="1" i="1" dirty="0" smtClean="0">
                <a:solidFill>
                  <a:schemeClr val="tx1">
                    <a:lumMod val="50000"/>
                    <a:lumOff val="50000"/>
                  </a:schemeClr>
                </a:solidFill>
              </a:rPr>
              <a:t>(</a:t>
            </a:r>
            <a:r>
              <a:rPr lang="de-CH" sz="1400" b="1" i="1" dirty="0" err="1" smtClean="0">
                <a:solidFill>
                  <a:schemeClr val="tx1">
                    <a:lumMod val="50000"/>
                    <a:lumOff val="50000"/>
                  </a:schemeClr>
                </a:solidFill>
              </a:rPr>
              <a:t>Retroviridae</a:t>
            </a:r>
            <a:r>
              <a:rPr lang="de-CH" sz="1400" b="1" i="1" dirty="0" smtClean="0">
                <a:solidFill>
                  <a:schemeClr val="tx1">
                    <a:lumMod val="50000"/>
                    <a:lumOff val="50000"/>
                  </a:schemeClr>
                </a:solidFill>
              </a:rPr>
              <a:t>)</a:t>
            </a:r>
            <a:endParaRPr lang="de-DE" sz="1400" b="1" i="1" dirty="0">
              <a:solidFill>
                <a:schemeClr val="tx1">
                  <a:lumMod val="50000"/>
                  <a:lumOff val="50000"/>
                </a:schemeClr>
              </a:solidFill>
            </a:endParaRPr>
          </a:p>
        </p:txBody>
      </p:sp>
      <p:sp>
        <p:nvSpPr>
          <p:cNvPr id="21" name="Textfeld 20"/>
          <p:cNvSpPr txBox="1"/>
          <p:nvPr/>
        </p:nvSpPr>
        <p:spPr>
          <a:xfrm>
            <a:off x="107504" y="3950941"/>
            <a:ext cx="2052676" cy="523220"/>
          </a:xfrm>
          <a:prstGeom prst="rect">
            <a:avLst/>
          </a:prstGeom>
          <a:noFill/>
        </p:spPr>
        <p:txBody>
          <a:bodyPr wrap="square" rtlCol="0">
            <a:spAutoFit/>
          </a:bodyPr>
          <a:lstStyle/>
          <a:p>
            <a:pPr algn="ctr"/>
            <a:r>
              <a:rPr lang="de-DE" sz="1400" b="1" dirty="0" err="1"/>
              <a:t>Enterobacteria</a:t>
            </a:r>
            <a:r>
              <a:rPr lang="de-DE" sz="1400" b="1" dirty="0"/>
              <a:t> </a:t>
            </a:r>
            <a:r>
              <a:rPr lang="de-DE" sz="1400" b="1" dirty="0" err="1"/>
              <a:t>phage</a:t>
            </a:r>
            <a:r>
              <a:rPr lang="de-DE" sz="1400" b="1" dirty="0"/>
              <a:t> </a:t>
            </a:r>
            <a:r>
              <a:rPr lang="de-DE" sz="1400" b="1" dirty="0" smtClean="0"/>
              <a:t>T4</a:t>
            </a:r>
          </a:p>
          <a:p>
            <a:pPr algn="ctr"/>
            <a:r>
              <a:rPr lang="de-CH" sz="1400" b="1" i="1" dirty="0" smtClean="0">
                <a:solidFill>
                  <a:schemeClr val="tx1">
                    <a:lumMod val="50000"/>
                    <a:lumOff val="50000"/>
                  </a:schemeClr>
                </a:solidFill>
              </a:rPr>
              <a:t>(</a:t>
            </a:r>
            <a:r>
              <a:rPr lang="de-CH" sz="1400" b="1" i="1" dirty="0" err="1" smtClean="0">
                <a:solidFill>
                  <a:schemeClr val="tx1">
                    <a:lumMod val="50000"/>
                    <a:lumOff val="50000"/>
                  </a:schemeClr>
                </a:solidFill>
              </a:rPr>
              <a:t>Myoviridae</a:t>
            </a:r>
            <a:r>
              <a:rPr lang="de-CH" sz="1400" b="1" i="1" dirty="0" smtClean="0">
                <a:solidFill>
                  <a:schemeClr val="tx1">
                    <a:lumMod val="50000"/>
                    <a:lumOff val="50000"/>
                  </a:schemeClr>
                </a:solidFill>
              </a:rPr>
              <a:t>)</a:t>
            </a:r>
            <a:endParaRPr lang="de-DE" sz="1400" b="1" i="1" dirty="0">
              <a:solidFill>
                <a:schemeClr val="tx1">
                  <a:lumMod val="50000"/>
                  <a:lumOff val="50000"/>
                </a:schemeClr>
              </a:solidFill>
            </a:endParaRPr>
          </a:p>
        </p:txBody>
      </p:sp>
      <p:pic>
        <p:nvPicPr>
          <p:cNvPr id="27" name="Picture 2"/>
          <p:cNvPicPr>
            <a:picLocks noChangeAspect="1"/>
          </p:cNvPicPr>
          <p:nvPr/>
        </p:nvPicPr>
        <p:blipFill>
          <a:blip r:embed="rId9">
            <a:duotone>
              <a:schemeClr val="accent1">
                <a:shade val="45000"/>
                <a:satMod val="135000"/>
              </a:schemeClr>
              <a:prstClr val="white"/>
            </a:duotone>
          </a:blip>
          <a:stretch>
            <a:fillRect/>
          </a:stretch>
        </p:blipFill>
        <p:spPr>
          <a:xfrm>
            <a:off x="6882235" y="2026940"/>
            <a:ext cx="972208" cy="1116000"/>
          </a:xfrm>
          <a:prstGeom prst="rect">
            <a:avLst/>
          </a:prstGeom>
        </p:spPr>
      </p:pic>
      <p:sp>
        <p:nvSpPr>
          <p:cNvPr id="28" name="Freeform 40"/>
          <p:cNvSpPr/>
          <p:nvPr/>
        </p:nvSpPr>
        <p:spPr>
          <a:xfrm rot="13873920">
            <a:off x="6952605" y="2507670"/>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gradFill flip="none" rotWithShape="1">
              <a:gsLst>
                <a:gs pos="0">
                  <a:srgbClr val="C00000"/>
                </a:gs>
                <a:gs pos="50000">
                  <a:srgbClr val="FF0000"/>
                </a:gs>
                <a:gs pos="100000">
                  <a:srgbClr val="FF4747"/>
                </a:gs>
              </a:gsLst>
              <a:lin ang="0" scaled="1"/>
              <a:tileRect/>
            </a:gra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pic>
        <p:nvPicPr>
          <p:cNvPr id="2059" name="Picture 11"/>
          <p:cNvPicPr>
            <a:picLocks noChangeAspect="1" noChangeArrowheads="1"/>
          </p:cNvPicPr>
          <p:nvPr/>
        </p:nvPicPr>
        <p:blipFill>
          <a:blip r:embed="rId10">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444208" y="1700808"/>
            <a:ext cx="1794414" cy="17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2676947" y="6206297"/>
            <a:ext cx="685380" cy="307777"/>
          </a:xfrm>
          <a:prstGeom prst="rect">
            <a:avLst/>
          </a:prstGeom>
          <a:noFill/>
        </p:spPr>
        <p:txBody>
          <a:bodyPr wrap="none" rtlCol="0">
            <a:spAutoFit/>
          </a:bodyPr>
          <a:lstStyle/>
          <a:p>
            <a:r>
              <a:rPr lang="de-CH" sz="1400" b="1" i="1" dirty="0" err="1" smtClean="0"/>
              <a:t>Helical</a:t>
            </a:r>
            <a:endParaRPr lang="en-US" b="1" i="1" dirty="0"/>
          </a:p>
        </p:txBody>
      </p:sp>
      <p:sp>
        <p:nvSpPr>
          <p:cNvPr id="23" name="Textfeld 22"/>
          <p:cNvSpPr txBox="1"/>
          <p:nvPr/>
        </p:nvSpPr>
        <p:spPr>
          <a:xfrm>
            <a:off x="4668104" y="6206297"/>
            <a:ext cx="1043812" cy="307777"/>
          </a:xfrm>
          <a:prstGeom prst="rect">
            <a:avLst/>
          </a:prstGeom>
          <a:noFill/>
        </p:spPr>
        <p:txBody>
          <a:bodyPr wrap="none" rtlCol="0">
            <a:spAutoFit/>
          </a:bodyPr>
          <a:lstStyle/>
          <a:p>
            <a:r>
              <a:rPr lang="de-CH" sz="1400" b="1" i="1" dirty="0" err="1" smtClean="0"/>
              <a:t>Icosahedral</a:t>
            </a:r>
            <a:endParaRPr lang="en-US" b="1" i="1" dirty="0"/>
          </a:p>
        </p:txBody>
      </p:sp>
      <p:sp>
        <p:nvSpPr>
          <p:cNvPr id="24" name="Textfeld 23"/>
          <p:cNvSpPr txBox="1"/>
          <p:nvPr/>
        </p:nvSpPr>
        <p:spPr>
          <a:xfrm>
            <a:off x="7012469" y="6206297"/>
            <a:ext cx="953787" cy="307777"/>
          </a:xfrm>
          <a:prstGeom prst="rect">
            <a:avLst/>
          </a:prstGeom>
          <a:noFill/>
        </p:spPr>
        <p:txBody>
          <a:bodyPr wrap="none" rtlCol="0">
            <a:spAutoFit/>
          </a:bodyPr>
          <a:lstStyle/>
          <a:p>
            <a:r>
              <a:rPr lang="de-CH" sz="1400" b="1" i="1" dirty="0" err="1" smtClean="0"/>
              <a:t>Enveloped</a:t>
            </a:r>
            <a:endParaRPr lang="en-US" b="1" i="1" dirty="0"/>
          </a:p>
        </p:txBody>
      </p:sp>
      <p:sp>
        <p:nvSpPr>
          <p:cNvPr id="25" name="Textfeld 24"/>
          <p:cNvSpPr txBox="1"/>
          <p:nvPr/>
        </p:nvSpPr>
        <p:spPr>
          <a:xfrm>
            <a:off x="495665" y="6146140"/>
            <a:ext cx="1474388" cy="523220"/>
          </a:xfrm>
          <a:prstGeom prst="rect">
            <a:avLst/>
          </a:prstGeom>
          <a:noFill/>
        </p:spPr>
        <p:txBody>
          <a:bodyPr wrap="square" rtlCol="0">
            <a:spAutoFit/>
          </a:bodyPr>
          <a:lstStyle/>
          <a:p>
            <a:r>
              <a:rPr lang="de-CH" sz="1400" b="1" i="1" dirty="0" err="1" smtClean="0"/>
              <a:t>Complex</a:t>
            </a:r>
            <a:r>
              <a:rPr lang="de-CH" sz="1400" b="1" i="1" dirty="0" smtClean="0"/>
              <a:t> </a:t>
            </a:r>
            <a:r>
              <a:rPr lang="de-CH" sz="1400" b="1" i="1" dirty="0" err="1" smtClean="0"/>
              <a:t>with</a:t>
            </a:r>
            <a:r>
              <a:rPr lang="de-CH" sz="1400" b="1" i="1" dirty="0" smtClean="0"/>
              <a:t> </a:t>
            </a:r>
            <a:r>
              <a:rPr lang="de-CH" sz="1400" b="1" i="1" dirty="0" err="1" smtClean="0"/>
              <a:t>prolate</a:t>
            </a:r>
            <a:r>
              <a:rPr lang="de-CH" sz="1400" b="1" i="1" dirty="0" smtClean="0"/>
              <a:t> </a:t>
            </a:r>
            <a:r>
              <a:rPr lang="de-CH" sz="1400" b="1" i="1" dirty="0" err="1" smtClean="0"/>
              <a:t>head</a:t>
            </a:r>
            <a:endParaRPr lang="en-US" b="1" i="1" dirty="0"/>
          </a:p>
        </p:txBody>
      </p:sp>
      <p:pic>
        <p:nvPicPr>
          <p:cNvPr id="29" name="Picture 3"/>
          <p:cNvPicPr>
            <a:picLocks noChangeAspect="1" noChangeArrowheads="1"/>
          </p:cNvPicPr>
          <p:nvPr/>
        </p:nvPicPr>
        <p:blipFill rotWithShape="1">
          <a:blip r:embed="rId11">
            <a:clrChange>
              <a:clrFrom>
                <a:srgbClr val="E6E6E6"/>
              </a:clrFrom>
              <a:clrTo>
                <a:srgbClr val="E6E6E6">
                  <a:alpha val="0"/>
                </a:srgbClr>
              </a:clrTo>
            </a:clrChange>
            <a:extLst>
              <a:ext uri="{BEBA8EAE-BF5A-486C-A8C5-ECC9F3942E4B}">
                <a14:imgProps xmlns:a14="http://schemas.microsoft.com/office/drawing/2010/main">
                  <a14:imgLayer r:embed="rId12">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hteck 29"/>
          <p:cNvSpPr/>
          <p:nvPr/>
        </p:nvSpPr>
        <p:spPr>
          <a:xfrm>
            <a:off x="8564339" y="493998"/>
            <a:ext cx="535723" cy="307777"/>
          </a:xfrm>
          <a:prstGeom prst="rect">
            <a:avLst/>
          </a:prstGeom>
          <a:noFill/>
        </p:spPr>
        <p:txBody>
          <a:bodyPr wrap="none" lIns="91440" tIns="45720" rIns="91440" bIns="45720">
            <a:spAutoFit/>
          </a:bodyPr>
          <a:lstStyle/>
          <a:p>
            <a:pPr algn="ctr"/>
            <a:r>
              <a:rPr lang="de-DE" sz="1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1/45</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sp>
        <p:nvSpPr>
          <p:cNvPr id="16" name="TextBox 3"/>
          <p:cNvSpPr txBox="1"/>
          <p:nvPr/>
        </p:nvSpPr>
        <p:spPr>
          <a:xfrm>
            <a:off x="1040552" y="980728"/>
            <a:ext cx="861133" cy="338554"/>
          </a:xfrm>
          <a:prstGeom prst="rect">
            <a:avLst/>
          </a:prstGeom>
          <a:noFill/>
        </p:spPr>
        <p:txBody>
          <a:bodyPr wrap="none" rtlCol="0">
            <a:spAutoFit/>
          </a:bodyPr>
          <a:lstStyle/>
          <a:p>
            <a:r>
              <a:rPr lang="fr-CH" sz="1600" b="1" dirty="0" smtClean="0"/>
              <a:t>Nucleus</a:t>
            </a:r>
            <a:endParaRPr lang="en-GB" sz="1600" b="1" dirty="0"/>
          </a:p>
        </p:txBody>
      </p:sp>
      <p:sp>
        <p:nvSpPr>
          <p:cNvPr id="17" name="TextBox 24"/>
          <p:cNvSpPr txBox="1"/>
          <p:nvPr/>
        </p:nvSpPr>
        <p:spPr>
          <a:xfrm>
            <a:off x="3821782" y="980728"/>
            <a:ext cx="1081386" cy="338554"/>
          </a:xfrm>
          <a:prstGeom prst="rect">
            <a:avLst/>
          </a:prstGeom>
          <a:noFill/>
        </p:spPr>
        <p:txBody>
          <a:bodyPr wrap="none" rtlCol="0">
            <a:spAutoFit/>
          </a:bodyPr>
          <a:lstStyle/>
          <a:p>
            <a:r>
              <a:rPr lang="fr-CH" sz="1600" b="1" dirty="0" err="1" smtClean="0"/>
              <a:t>Cytoplasm</a:t>
            </a:r>
            <a:endParaRPr lang="en-GB" sz="1600" b="1" dirty="0"/>
          </a:p>
        </p:txBody>
      </p:sp>
      <p:sp>
        <p:nvSpPr>
          <p:cNvPr id="18" name="TextBox 25"/>
          <p:cNvSpPr txBox="1"/>
          <p:nvPr/>
        </p:nvSpPr>
        <p:spPr>
          <a:xfrm>
            <a:off x="6501616" y="980728"/>
            <a:ext cx="1238416" cy="338554"/>
          </a:xfrm>
          <a:prstGeom prst="rect">
            <a:avLst/>
          </a:prstGeom>
          <a:noFill/>
        </p:spPr>
        <p:txBody>
          <a:bodyPr wrap="none" rtlCol="0">
            <a:spAutoFit/>
          </a:bodyPr>
          <a:lstStyle/>
          <a:p>
            <a:r>
              <a:rPr lang="fr-CH" sz="1600" b="1" smtClean="0"/>
              <a:t>Supernatant</a:t>
            </a:r>
            <a:endParaRPr lang="en-GB" sz="1600" b="1"/>
          </a:p>
        </p:txBody>
      </p:sp>
      <p:sp>
        <p:nvSpPr>
          <p:cNvPr id="19" name="Right Arrow 9"/>
          <p:cNvSpPr/>
          <p:nvPr/>
        </p:nvSpPr>
        <p:spPr>
          <a:xfrm>
            <a:off x="4553519" y="3147741"/>
            <a:ext cx="431508" cy="144016"/>
          </a:xfrm>
          <a:prstGeom prst="rightArrow">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29"/>
          <p:cNvSpPr/>
          <p:nvPr/>
        </p:nvSpPr>
        <p:spPr>
          <a:xfrm>
            <a:off x="7344907" y="3147741"/>
            <a:ext cx="431508" cy="144016"/>
          </a:xfrm>
          <a:prstGeom prst="rightArrow">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 descr="C:\Users\Raphael\Desktop 4\PaperPics\Maturation Nuc\Maturation Nuc.001.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520" y="1275015"/>
            <a:ext cx="288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Raphael\Desktop 4\PaperPics\Maturation Cyt\Maturation Cyt.001.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01702" y="1198193"/>
            <a:ext cx="288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Raphael\Desktop 4\PaperPics\Maturation SN\Maturation SN.001.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6136" y="1198193"/>
            <a:ext cx="288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5"/>
          <p:cNvSpPr txBox="1"/>
          <p:nvPr/>
        </p:nvSpPr>
        <p:spPr>
          <a:xfrm>
            <a:off x="2477059" y="6461962"/>
            <a:ext cx="1518877" cy="307777"/>
          </a:xfrm>
          <a:prstGeom prst="rect">
            <a:avLst/>
          </a:prstGeom>
          <a:noFill/>
        </p:spPr>
        <p:txBody>
          <a:bodyPr wrap="none" rtlCol="0">
            <a:spAutoFit/>
          </a:bodyPr>
          <a:lstStyle/>
          <a:p>
            <a:r>
              <a:rPr lang="fr-CH" sz="1400" b="1" dirty="0" err="1" smtClean="0"/>
              <a:t>Onset</a:t>
            </a:r>
            <a:r>
              <a:rPr lang="fr-CH" sz="1400" b="1" dirty="0" smtClean="0"/>
              <a:t> of </a:t>
            </a:r>
            <a:r>
              <a:rPr lang="fr-CH" sz="1400" b="1" dirty="0" err="1" smtClean="0"/>
              <a:t>cytosysis</a:t>
            </a:r>
            <a:endParaRPr lang="en-GB" sz="1400" b="1" dirty="0"/>
          </a:p>
        </p:txBody>
      </p:sp>
      <p:sp>
        <p:nvSpPr>
          <p:cNvPr id="27" name="Right Arrow 9"/>
          <p:cNvSpPr/>
          <p:nvPr/>
        </p:nvSpPr>
        <p:spPr>
          <a:xfrm>
            <a:off x="2024549" y="6569595"/>
            <a:ext cx="431508" cy="144016"/>
          </a:xfrm>
          <a:prstGeom prst="rightArrow">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4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6698" y="3420373"/>
            <a:ext cx="3096344" cy="305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feld 25"/>
          <p:cNvSpPr txBox="1"/>
          <p:nvPr/>
        </p:nvSpPr>
        <p:spPr>
          <a:xfrm>
            <a:off x="4254398" y="3734284"/>
            <a:ext cx="4782098" cy="584775"/>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a:t>Only FC-P</a:t>
            </a:r>
            <a:r>
              <a:rPr lang="en-US" sz="1600" b="1" baseline="-25000" dirty="0"/>
              <a:t>2</a:t>
            </a:r>
            <a:r>
              <a:rPr lang="en-US" sz="1600" b="1" dirty="0"/>
              <a:t> has nuclear export potential and can actively egress from </a:t>
            </a:r>
            <a:r>
              <a:rPr lang="en-US" sz="1600" b="1" dirty="0" smtClean="0"/>
              <a:t>the infected </a:t>
            </a:r>
            <a:r>
              <a:rPr lang="en-US" sz="1600" b="1" dirty="0"/>
              <a:t>host </a:t>
            </a:r>
            <a:r>
              <a:rPr lang="en-US" sz="1600" b="1" dirty="0" smtClean="0"/>
              <a:t>cell.</a:t>
            </a:r>
            <a:endParaRPr lang="en-US" sz="1600" b="1" dirty="0"/>
          </a:p>
        </p:txBody>
      </p:sp>
      <p:sp>
        <p:nvSpPr>
          <p:cNvPr id="31"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FC-P</a:t>
            </a:r>
            <a:r>
              <a:rPr lang="en-US" sz="2800" b="1" baseline="-25000" dirty="0" smtClean="0">
                <a:solidFill>
                  <a:schemeClr val="bg1"/>
                </a:solidFill>
                <a:latin typeface="+mj-lt"/>
              </a:rPr>
              <a:t>2</a:t>
            </a:r>
            <a:r>
              <a:rPr lang="en-US" sz="2800" b="1" dirty="0" smtClean="0">
                <a:solidFill>
                  <a:schemeClr val="bg1"/>
                </a:solidFill>
                <a:latin typeface="+mj-lt"/>
              </a:rPr>
              <a:t> </a:t>
            </a:r>
            <a:r>
              <a:rPr lang="en-US" sz="2800" b="1" dirty="0">
                <a:solidFill>
                  <a:schemeClr val="bg1"/>
                </a:solidFill>
                <a:latin typeface="+mj-lt"/>
              </a:rPr>
              <a:t>C</a:t>
            </a:r>
            <a:r>
              <a:rPr lang="en-US" sz="2800" b="1" dirty="0" smtClean="0">
                <a:solidFill>
                  <a:schemeClr val="bg1"/>
                </a:solidFill>
                <a:latin typeface="+mj-lt"/>
              </a:rPr>
              <a:t>an </a:t>
            </a:r>
            <a:r>
              <a:rPr lang="en-US" sz="2800" b="1" dirty="0">
                <a:solidFill>
                  <a:schemeClr val="bg1"/>
                </a:solidFill>
                <a:latin typeface="+mj-lt"/>
              </a:rPr>
              <a:t>A</a:t>
            </a:r>
            <a:r>
              <a:rPr lang="en-US" sz="2800" b="1" dirty="0" smtClean="0">
                <a:solidFill>
                  <a:schemeClr val="bg1"/>
                </a:solidFill>
                <a:latin typeface="+mj-lt"/>
              </a:rPr>
              <a:t>ctively Egress from the </a:t>
            </a:r>
            <a:r>
              <a:rPr lang="en-US" sz="2800" b="1" dirty="0">
                <a:solidFill>
                  <a:schemeClr val="bg1"/>
                </a:solidFill>
                <a:latin typeface="+mj-lt"/>
              </a:rPr>
              <a:t>I</a:t>
            </a:r>
            <a:r>
              <a:rPr lang="en-US" sz="2800" b="1" dirty="0" smtClean="0">
                <a:solidFill>
                  <a:schemeClr val="bg1"/>
                </a:solidFill>
                <a:latin typeface="+mj-lt"/>
              </a:rPr>
              <a:t>nfected Cell</a:t>
            </a:r>
            <a:endParaRPr lang="en-US" sz="2800" b="1" i="1" dirty="0">
              <a:solidFill>
                <a:schemeClr val="bg1"/>
              </a:solidFill>
              <a:latin typeface="+mj-lt"/>
            </a:endParaRPr>
          </a:p>
        </p:txBody>
      </p:sp>
      <p:pic>
        <p:nvPicPr>
          <p:cNvPr id="28" name="Picture 3"/>
          <p:cNvPicPr>
            <a:picLocks noChangeAspect="1" noChangeArrowheads="1"/>
          </p:cNvPicPr>
          <p:nvPr/>
        </p:nvPicPr>
        <p:blipFill rotWithShape="1">
          <a:blip r:embed="rId8">
            <a:clrChange>
              <a:clrFrom>
                <a:srgbClr val="E6E6E6"/>
              </a:clrFrom>
              <a:clrTo>
                <a:srgbClr val="E6E6E6">
                  <a:alpha val="0"/>
                </a:srgbClr>
              </a:clrTo>
            </a:clrChange>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941697"/>
            <a:ext cx="4248472" cy="5831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4763455" y="3140968"/>
            <a:ext cx="4201033" cy="2369880"/>
          </a:xfrm>
          <a:prstGeom prst="rect">
            <a:avLst/>
          </a:prstGeom>
          <a:noFill/>
        </p:spPr>
        <p:txBody>
          <a:bodyPr wrap="square" rtlCol="0">
            <a:spAutoFit/>
          </a:bodyPr>
          <a:lstStyle/>
          <a:p>
            <a:pPr marL="285750" indent="-285750">
              <a:spcAft>
                <a:spcPts val="1200"/>
              </a:spcAft>
              <a:buFont typeface="Wingdings" panose="05000000000000000000" pitchFamily="2" charset="2"/>
              <a:buChar char="Ø"/>
            </a:pPr>
            <a:r>
              <a:rPr lang="en-US" sz="1600" b="1" dirty="0" smtClean="0"/>
              <a:t>FC-P</a:t>
            </a:r>
            <a:r>
              <a:rPr lang="en-US" sz="1600" b="1" baseline="-25000" dirty="0" smtClean="0"/>
              <a:t>1</a:t>
            </a:r>
            <a:r>
              <a:rPr lang="en-US" sz="1600" b="1" dirty="0" smtClean="0"/>
              <a:t> is the first population to occur in the nucleus of infected murine A9 and human transformed NB324K cells.</a:t>
            </a:r>
          </a:p>
          <a:p>
            <a:pPr marL="285750" indent="-285750">
              <a:spcAft>
                <a:spcPts val="1200"/>
              </a:spcAft>
              <a:buFont typeface="Wingdings" panose="05000000000000000000" pitchFamily="2" charset="2"/>
              <a:buChar char="Ø"/>
            </a:pPr>
            <a:r>
              <a:rPr lang="en-US" sz="1600" b="1" dirty="0" smtClean="0"/>
              <a:t>In NB324K cells FC-P</a:t>
            </a:r>
            <a:r>
              <a:rPr lang="en-US" sz="1600" b="1" baseline="-25000" dirty="0" smtClean="0"/>
              <a:t>1</a:t>
            </a:r>
            <a:r>
              <a:rPr lang="en-US" sz="1600" b="1" dirty="0" smtClean="0"/>
              <a:t> disappeared progressively to give rise to FC-P</a:t>
            </a:r>
            <a:r>
              <a:rPr lang="en-US" sz="1600" b="1" baseline="-25000" dirty="0" smtClean="0"/>
              <a:t>2</a:t>
            </a:r>
            <a:r>
              <a:rPr lang="en-US" sz="1600" b="1" dirty="0" smtClean="0"/>
              <a:t>.</a:t>
            </a:r>
          </a:p>
          <a:p>
            <a:pPr marL="285750" indent="-285750">
              <a:buFont typeface="Wingdings" panose="05000000000000000000" pitchFamily="2" charset="2"/>
              <a:buChar char="Ø"/>
            </a:pPr>
            <a:r>
              <a:rPr lang="en-US" sz="1600" b="1" dirty="0" smtClean="0"/>
              <a:t>In A9 cells this transfer was less efficient, leading to the accumulation of both populations.</a:t>
            </a:r>
            <a:endParaRPr lang="en-US" sz="1600" b="1" dirty="0"/>
          </a:p>
        </p:txBody>
      </p:sp>
      <p:sp>
        <p:nvSpPr>
          <p:cNvPr id="7" name="Rectangle 2"/>
          <p:cNvSpPr txBox="1">
            <a:spLocks noChangeArrowheads="1"/>
          </p:cNvSpPr>
          <p:nvPr/>
        </p:nvSpPr>
        <p:spPr>
          <a:xfrm>
            <a:off x="94308" y="104184"/>
            <a:ext cx="9446244"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Nuclear Accumulation of FC-P</a:t>
            </a:r>
            <a:r>
              <a:rPr lang="en-US" sz="2800" b="1" baseline="-25000" dirty="0" smtClean="0">
                <a:solidFill>
                  <a:schemeClr val="bg1"/>
                </a:solidFill>
                <a:latin typeface="+mj-lt"/>
              </a:rPr>
              <a:t>1</a:t>
            </a:r>
            <a:r>
              <a:rPr lang="en-US" sz="2800" b="1" dirty="0" smtClean="0">
                <a:solidFill>
                  <a:schemeClr val="bg1"/>
                </a:solidFill>
                <a:latin typeface="+mj-lt"/>
              </a:rPr>
              <a:t> Precedes that of FC-P</a:t>
            </a:r>
            <a:r>
              <a:rPr lang="en-US" sz="2800" b="1" baseline="-25000" dirty="0" smtClean="0">
                <a:solidFill>
                  <a:schemeClr val="bg1"/>
                </a:solidFill>
                <a:latin typeface="+mj-lt"/>
              </a:rPr>
              <a:t>2</a:t>
            </a:r>
            <a:endParaRPr lang="en-US" sz="2800" b="1" i="1" baseline="-25000" dirty="0">
              <a:solidFill>
                <a:schemeClr val="bg1"/>
              </a:solidFill>
              <a:latin typeface="+mj-lt"/>
            </a:endParaRPr>
          </a:p>
        </p:txBody>
      </p:sp>
      <p:pic>
        <p:nvPicPr>
          <p:cNvPr id="9" name="Picture 3"/>
          <p:cNvPicPr>
            <a:picLocks noChangeAspect="1" noChangeArrowheads="1"/>
          </p:cNvPicPr>
          <p:nvPr/>
        </p:nvPicPr>
        <p:blipFill rotWithShape="1">
          <a:blip r:embed="rId5">
            <a:clrChange>
              <a:clrFrom>
                <a:srgbClr val="E6E6E6"/>
              </a:clrFrom>
              <a:clrTo>
                <a:srgbClr val="E6E6E6">
                  <a:alpha val="0"/>
                </a:srgbClr>
              </a:clrTo>
            </a:clrChange>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FC-P</a:t>
            </a:r>
            <a:r>
              <a:rPr lang="en-US" sz="2800" b="1" baseline="-25000" dirty="0" smtClean="0">
                <a:solidFill>
                  <a:schemeClr val="bg1"/>
                </a:solidFill>
                <a:latin typeface="+mj-lt"/>
              </a:rPr>
              <a:t>1</a:t>
            </a:r>
            <a:r>
              <a:rPr lang="en-US" sz="2800" b="1" dirty="0" smtClean="0">
                <a:solidFill>
                  <a:schemeClr val="bg1"/>
                </a:solidFill>
                <a:latin typeface="+mj-lt"/>
              </a:rPr>
              <a:t> is the Precursor of FC-P</a:t>
            </a:r>
            <a:r>
              <a:rPr lang="en-US" sz="2800" b="1" baseline="-25000" dirty="0" smtClean="0">
                <a:solidFill>
                  <a:schemeClr val="bg1"/>
                </a:solidFill>
                <a:latin typeface="+mj-lt"/>
              </a:rPr>
              <a:t>2</a:t>
            </a:r>
            <a:endParaRPr lang="en-US" sz="2800" b="1" i="1" baseline="-25000" dirty="0">
              <a:solidFill>
                <a:schemeClr val="bg1"/>
              </a:solidFill>
              <a:latin typeface="+mj-lt"/>
            </a:endParaRPr>
          </a:p>
        </p:txBody>
      </p:sp>
      <p:sp>
        <p:nvSpPr>
          <p:cNvPr id="5" name="Textfeld 29"/>
          <p:cNvSpPr txBox="1"/>
          <p:nvPr/>
        </p:nvSpPr>
        <p:spPr>
          <a:xfrm>
            <a:off x="395536" y="1088361"/>
            <a:ext cx="2592288" cy="369332"/>
          </a:xfrm>
          <a:prstGeom prst="rect">
            <a:avLst/>
          </a:prstGeom>
          <a:noFill/>
        </p:spPr>
        <p:txBody>
          <a:bodyPr wrap="square" rtlCol="0">
            <a:spAutoFit/>
          </a:bodyPr>
          <a:lstStyle/>
          <a:p>
            <a:r>
              <a:rPr lang="de-CH" b="1" dirty="0" err="1" smtClean="0">
                <a:cs typeface="Arial" panose="020B0604020202020204" pitchFamily="34" charset="0"/>
              </a:rPr>
              <a:t>Transfection</a:t>
            </a:r>
            <a:r>
              <a:rPr lang="de-CH" b="1" dirty="0" smtClean="0">
                <a:cs typeface="Arial" panose="020B0604020202020204" pitchFamily="34" charset="0"/>
              </a:rPr>
              <a:t> in NB324K</a:t>
            </a:r>
            <a:endParaRPr lang="en-GB" b="1" dirty="0">
              <a:cs typeface="Arial" panose="020B0604020202020204" pitchFamily="34" charset="0"/>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5684" y="1464243"/>
            <a:ext cx="3064708" cy="4341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Gerade Verbindung 17"/>
          <p:cNvCxnSpPr/>
          <p:nvPr/>
        </p:nvCxnSpPr>
        <p:spPr>
          <a:xfrm>
            <a:off x="1452801" y="2771544"/>
            <a:ext cx="2016000" cy="0"/>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1" name="Textfeld 29"/>
          <p:cNvSpPr txBox="1"/>
          <p:nvPr/>
        </p:nvSpPr>
        <p:spPr>
          <a:xfrm>
            <a:off x="1625812" y="1739319"/>
            <a:ext cx="2232597" cy="338554"/>
          </a:xfrm>
          <a:prstGeom prst="rect">
            <a:avLst/>
          </a:prstGeom>
          <a:noFill/>
        </p:spPr>
        <p:txBody>
          <a:bodyPr wrap="square" rtlCol="0">
            <a:spAutoFit/>
          </a:bodyPr>
          <a:lstStyle/>
          <a:p>
            <a:r>
              <a:rPr lang="de-CH" sz="1600" b="1" dirty="0" smtClean="0">
                <a:cs typeface="Arial" panose="020B0604020202020204" pitchFamily="34" charset="0"/>
              </a:rPr>
              <a:t>IP </a:t>
            </a:r>
            <a:r>
              <a:rPr lang="de-CH" sz="1600" b="1" dirty="0" err="1" smtClean="0">
                <a:cs typeface="Arial" panose="020B0604020202020204" pitchFamily="34" charset="0"/>
              </a:rPr>
              <a:t>using</a:t>
            </a:r>
            <a:r>
              <a:rPr lang="de-CH" sz="1600" b="1" dirty="0" smtClean="0">
                <a:cs typeface="Arial" panose="020B0604020202020204" pitchFamily="34" charset="0"/>
              </a:rPr>
              <a:t> </a:t>
            </a:r>
            <a:r>
              <a:rPr lang="el-GR" sz="1600" b="1" dirty="0" smtClean="0">
                <a:cs typeface="Arial" panose="020B0604020202020204" pitchFamily="34" charset="0"/>
              </a:rPr>
              <a:t>α</a:t>
            </a:r>
            <a:r>
              <a:rPr lang="de-CH" sz="1600" b="1" dirty="0" smtClean="0">
                <a:cs typeface="Arial" panose="020B0604020202020204" pitchFamily="34" charset="0"/>
              </a:rPr>
              <a:t> </a:t>
            </a:r>
            <a:r>
              <a:rPr lang="de-CH" sz="1600" b="1" dirty="0" err="1" smtClean="0">
                <a:cs typeface="Arial" panose="020B0604020202020204" pitchFamily="34" charset="0"/>
              </a:rPr>
              <a:t>Capsid</a:t>
            </a:r>
            <a:r>
              <a:rPr lang="de-CH" sz="1600" b="1" dirty="0" smtClean="0">
                <a:cs typeface="Arial" panose="020B0604020202020204" pitchFamily="34" charset="0"/>
              </a:rPr>
              <a:t> </a:t>
            </a:r>
            <a:r>
              <a:rPr lang="de-CH" sz="1600" b="1" dirty="0" err="1" smtClean="0">
                <a:cs typeface="Arial" panose="020B0604020202020204" pitchFamily="34" charset="0"/>
              </a:rPr>
              <a:t>mAb</a:t>
            </a:r>
            <a:endParaRPr lang="en-GB" sz="1600" b="1" dirty="0">
              <a:cs typeface="Arial" panose="020B0604020202020204" pitchFamily="34" charset="0"/>
            </a:endParaRPr>
          </a:p>
        </p:txBody>
      </p:sp>
      <p:cxnSp>
        <p:nvCxnSpPr>
          <p:cNvPr id="22" name="Gerade Verbindung mit Pfeil 21"/>
          <p:cNvCxnSpPr/>
          <p:nvPr/>
        </p:nvCxnSpPr>
        <p:spPr>
          <a:xfrm>
            <a:off x="6693951" y="4409355"/>
            <a:ext cx="288000" cy="0"/>
          </a:xfrm>
          <a:prstGeom prst="straightConnector1">
            <a:avLst/>
          </a:prstGeom>
          <a:ln w="28575">
            <a:solidFill>
              <a:srgbClr val="FF0000"/>
            </a:solidFill>
            <a:headEnd type="oval" w="med" len="med"/>
            <a:tailEnd type="stealth" w="lg" len="med"/>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395536" y="5999802"/>
            <a:ext cx="3384376" cy="369332"/>
          </a:xfrm>
          <a:prstGeom prst="rect">
            <a:avLst/>
          </a:prstGeom>
          <a:noFill/>
        </p:spPr>
        <p:txBody>
          <a:bodyPr wrap="square" rtlCol="0">
            <a:spAutoFit/>
          </a:bodyPr>
          <a:lstStyle/>
          <a:p>
            <a:pPr marL="285750" indent="-285750">
              <a:spcAft>
                <a:spcPts val="1200"/>
              </a:spcAft>
              <a:buFont typeface="Wingdings" panose="05000000000000000000" pitchFamily="2" charset="2"/>
              <a:buChar char="Ø"/>
            </a:pPr>
            <a:r>
              <a:rPr lang="en-US" b="1" dirty="0" smtClean="0"/>
              <a:t>FC-P</a:t>
            </a:r>
            <a:r>
              <a:rPr lang="en-US" b="1" baseline="-25000" dirty="0" smtClean="0"/>
              <a:t>1</a:t>
            </a:r>
            <a:r>
              <a:rPr lang="en-US" b="1" dirty="0" smtClean="0"/>
              <a:t> is the precursor of FC-P</a:t>
            </a:r>
            <a:r>
              <a:rPr lang="en-US" b="1" baseline="-25000" dirty="0" smtClean="0"/>
              <a:t>2</a:t>
            </a:r>
            <a:r>
              <a:rPr lang="en-US" b="1" dirty="0" smtClean="0"/>
              <a:t> </a:t>
            </a:r>
            <a:endParaRPr lang="en-US" b="1" dirty="0"/>
          </a:p>
        </p:txBody>
      </p:sp>
      <p:pic>
        <p:nvPicPr>
          <p:cNvPr id="13"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520" y="1968624"/>
            <a:ext cx="5040560" cy="3780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rotWithShape="1">
          <a:blip r:embed="rId6">
            <a:clrChange>
              <a:clrFrom>
                <a:srgbClr val="E6E6E6"/>
              </a:clrFrom>
              <a:clrTo>
                <a:srgbClr val="E6E6E6">
                  <a:alpha val="0"/>
                </a:srgbClr>
              </a:clrTo>
            </a:clrChange>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4" name="Picture 2" descr="C:\Users\Raphael\Desktop 4\Temporary Export Files\Transfection kinetics in SN WT, 5SG, G33F.tif"/>
          <p:cNvPicPr>
            <a:picLocks noChangeAspect="1" noChangeArrowheads="1"/>
          </p:cNvPicPr>
          <p:nvPr/>
        </p:nvPicPr>
        <p:blipFill>
          <a:blip r:embed="rId4"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838721" y="3924345"/>
            <a:ext cx="3253559" cy="23040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smtClean="0">
                <a:solidFill>
                  <a:schemeClr val="bg1"/>
                </a:solidFill>
                <a:latin typeface="+mj-lt"/>
              </a:rPr>
              <a:t>N-VP2 </a:t>
            </a:r>
            <a:r>
              <a:rPr lang="en-US" sz="2800" b="1" dirty="0">
                <a:solidFill>
                  <a:schemeClr val="bg1"/>
                </a:solidFill>
                <a:latin typeface="+mj-lt"/>
              </a:rPr>
              <a:t>is </a:t>
            </a:r>
            <a:r>
              <a:rPr lang="en-US" sz="2800" b="1" dirty="0" smtClean="0">
                <a:solidFill>
                  <a:schemeClr val="bg1"/>
                </a:solidFill>
                <a:latin typeface="+mj-lt"/>
              </a:rPr>
              <a:t>Dispensable </a:t>
            </a:r>
            <a:r>
              <a:rPr lang="en-US" sz="2800" b="1" dirty="0">
                <a:solidFill>
                  <a:schemeClr val="bg1"/>
                </a:solidFill>
                <a:latin typeface="+mj-lt"/>
              </a:rPr>
              <a:t>for </a:t>
            </a:r>
            <a:r>
              <a:rPr lang="en-US" sz="2800" b="1" dirty="0" smtClean="0">
                <a:solidFill>
                  <a:schemeClr val="bg1"/>
                </a:solidFill>
                <a:latin typeface="+mj-lt"/>
              </a:rPr>
              <a:t>Active </a:t>
            </a:r>
            <a:r>
              <a:rPr lang="en-US" sz="2800" b="1" dirty="0">
                <a:solidFill>
                  <a:schemeClr val="bg1"/>
                </a:solidFill>
                <a:latin typeface="+mj-lt"/>
              </a:rPr>
              <a:t>E</a:t>
            </a:r>
            <a:r>
              <a:rPr lang="en-US" sz="2800" b="1" dirty="0" smtClean="0">
                <a:solidFill>
                  <a:schemeClr val="bg1"/>
                </a:solidFill>
                <a:latin typeface="+mj-lt"/>
              </a:rPr>
              <a:t>gress</a:t>
            </a:r>
            <a:endParaRPr lang="en-US" sz="2800" b="1" i="1" baseline="-25000" dirty="0">
              <a:solidFill>
                <a:schemeClr val="bg1"/>
              </a:solidFill>
              <a:latin typeface="+mj-lt"/>
            </a:endParaRPr>
          </a:p>
        </p:txBody>
      </p: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083" y="1340768"/>
            <a:ext cx="6033101" cy="2259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33433"/>
          <a:stretch/>
        </p:blipFill>
        <p:spPr bwMode="auto">
          <a:xfrm>
            <a:off x="-53462" y="3693810"/>
            <a:ext cx="4049398" cy="2398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uppieren 8"/>
          <p:cNvGrpSpPr/>
          <p:nvPr/>
        </p:nvGrpSpPr>
        <p:grpSpPr>
          <a:xfrm>
            <a:off x="3869172" y="1246418"/>
            <a:ext cx="3448636" cy="2523779"/>
            <a:chOff x="4932040" y="1049237"/>
            <a:chExt cx="3448636" cy="2523779"/>
          </a:xfrm>
        </p:grpSpPr>
        <p:pic>
          <p:nvPicPr>
            <p:cNvPr id="6" name="Picture 3" descr="C:\Users\Raphael\Desktop 4\Temporary Export Files\WT transfection 24 hpT absolute.tif"/>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4932040" y="1208673"/>
              <a:ext cx="3448636" cy="2364343"/>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6588224" y="1049237"/>
              <a:ext cx="684803" cy="307777"/>
            </a:xfrm>
            <a:prstGeom prst="rect">
              <a:avLst/>
            </a:prstGeom>
            <a:noFill/>
          </p:spPr>
          <p:txBody>
            <a:bodyPr wrap="none" rtlCol="0">
              <a:spAutoFit/>
            </a:bodyPr>
            <a:lstStyle/>
            <a:p>
              <a:r>
                <a:rPr lang="de-CH" sz="1400" b="1" dirty="0" smtClean="0"/>
                <a:t>24 </a:t>
              </a:r>
              <a:r>
                <a:rPr lang="de-CH" sz="1400" b="1" dirty="0" err="1" smtClean="0"/>
                <a:t>hpT</a:t>
              </a:r>
              <a:endParaRPr lang="en-US" sz="1400" b="1" dirty="0"/>
            </a:p>
          </p:txBody>
        </p:sp>
      </p:grpSp>
      <p:sp>
        <p:nvSpPr>
          <p:cNvPr id="13" name="Textfeld 12"/>
          <p:cNvSpPr txBox="1"/>
          <p:nvPr/>
        </p:nvSpPr>
        <p:spPr>
          <a:xfrm>
            <a:off x="357754" y="6012577"/>
            <a:ext cx="4020627" cy="584775"/>
          </a:xfrm>
          <a:prstGeom prst="rect">
            <a:avLst/>
          </a:prstGeom>
          <a:noFill/>
        </p:spPr>
        <p:txBody>
          <a:bodyPr wrap="square" rtlCol="0">
            <a:spAutoFit/>
          </a:bodyPr>
          <a:lstStyle/>
          <a:p>
            <a:pPr algn="just"/>
            <a:r>
              <a:rPr lang="en-US" sz="800" b="1" dirty="0"/>
              <a:t>Castellanos M, Pérez R, Rodríguez-</a:t>
            </a:r>
            <a:r>
              <a:rPr lang="en-US" sz="800" b="1" dirty="0" err="1"/>
              <a:t>Huete</a:t>
            </a:r>
            <a:r>
              <a:rPr lang="en-US" sz="800" b="1" dirty="0"/>
              <a:t> A, </a:t>
            </a:r>
            <a:r>
              <a:rPr lang="en-US" sz="800" b="1" dirty="0" err="1"/>
              <a:t>Grueso</a:t>
            </a:r>
            <a:r>
              <a:rPr lang="en-US" sz="800" b="1" dirty="0"/>
              <a:t> E, </a:t>
            </a:r>
            <a:r>
              <a:rPr lang="en-US" sz="800" b="1" dirty="0" err="1"/>
              <a:t>Almendral</a:t>
            </a:r>
            <a:r>
              <a:rPr lang="en-US" sz="800" b="1" dirty="0"/>
              <a:t> JM, </a:t>
            </a:r>
            <a:r>
              <a:rPr lang="en-US" sz="800" b="1" dirty="0" err="1"/>
              <a:t>Mateu</a:t>
            </a:r>
            <a:r>
              <a:rPr lang="en-US" sz="800" b="1" dirty="0"/>
              <a:t> MG. </a:t>
            </a:r>
            <a:r>
              <a:rPr lang="en-US" sz="800" dirty="0"/>
              <a:t>A slender tract of glycine residues is required for translocation of the VP2 protein N-terminal domain through the parvovirus MVM capsid channel to initiate infection. </a:t>
            </a:r>
            <a:r>
              <a:rPr lang="en-US" sz="800" i="1" dirty="0" err="1"/>
              <a:t>Biochem</a:t>
            </a:r>
            <a:r>
              <a:rPr lang="en-US" sz="800" i="1" dirty="0"/>
              <a:t> J.</a:t>
            </a:r>
            <a:r>
              <a:rPr lang="en-US" sz="800" dirty="0"/>
              <a:t> 2013 Oct 1;455(1):87-94</a:t>
            </a:r>
            <a:r>
              <a:rPr lang="en-US" sz="800" dirty="0" smtClean="0"/>
              <a:t>.</a:t>
            </a:r>
            <a:endParaRPr lang="en-US" sz="800" dirty="0"/>
          </a:p>
        </p:txBody>
      </p:sp>
      <p:sp>
        <p:nvSpPr>
          <p:cNvPr id="11" name="Textfeld 10"/>
          <p:cNvSpPr txBox="1"/>
          <p:nvPr/>
        </p:nvSpPr>
        <p:spPr>
          <a:xfrm>
            <a:off x="4157204" y="2959091"/>
            <a:ext cx="4532908" cy="338554"/>
          </a:xfrm>
          <a:prstGeom prst="rect">
            <a:avLst/>
          </a:prstGeom>
          <a:noFill/>
        </p:spPr>
        <p:txBody>
          <a:bodyPr wrap="none" rtlCol="0">
            <a:spAutoFit/>
          </a:bodyPr>
          <a:lstStyle/>
          <a:p>
            <a:pPr marL="285750" indent="-285750">
              <a:buFont typeface="Wingdings" panose="05000000000000000000" pitchFamily="2" charset="2"/>
              <a:buChar char="Ø"/>
            </a:pPr>
            <a:r>
              <a:rPr lang="de-CH" sz="1600" b="1" dirty="0" smtClean="0"/>
              <a:t>N-VP2 </a:t>
            </a:r>
            <a:r>
              <a:rPr lang="de-CH" sz="1600" b="1" dirty="0" err="1" smtClean="0"/>
              <a:t>is</a:t>
            </a:r>
            <a:r>
              <a:rPr lang="de-CH" sz="1600" b="1" dirty="0" smtClean="0"/>
              <a:t> not </a:t>
            </a:r>
            <a:r>
              <a:rPr lang="de-CH" sz="1600" b="1" dirty="0" err="1" smtClean="0"/>
              <a:t>required</a:t>
            </a:r>
            <a:r>
              <a:rPr lang="de-CH" sz="1600" b="1" dirty="0" smtClean="0"/>
              <a:t> </a:t>
            </a:r>
            <a:r>
              <a:rPr lang="de-CH" sz="1600" b="1" dirty="0" err="1" smtClean="0"/>
              <a:t>for</a:t>
            </a:r>
            <a:r>
              <a:rPr lang="de-CH" sz="1600" b="1" dirty="0" smtClean="0"/>
              <a:t> </a:t>
            </a:r>
            <a:r>
              <a:rPr lang="de-CH" sz="1600" b="1" dirty="0" err="1" smtClean="0"/>
              <a:t>active</a:t>
            </a:r>
            <a:r>
              <a:rPr lang="de-CH" sz="1600" b="1" dirty="0" smtClean="0"/>
              <a:t> </a:t>
            </a:r>
            <a:r>
              <a:rPr lang="de-CH" sz="1600" b="1" dirty="0" err="1" smtClean="0"/>
              <a:t>egress</a:t>
            </a:r>
            <a:r>
              <a:rPr lang="de-CH" sz="1600" b="1" dirty="0" smtClean="0"/>
              <a:t> </a:t>
            </a:r>
            <a:r>
              <a:rPr lang="de-CH" sz="1600" b="1" dirty="0" err="1" smtClean="0"/>
              <a:t>of</a:t>
            </a:r>
            <a:r>
              <a:rPr lang="de-CH" sz="1600" b="1" dirty="0" smtClean="0"/>
              <a:t> MVM.</a:t>
            </a:r>
            <a:endParaRPr lang="en-US" sz="1600" b="1" dirty="0"/>
          </a:p>
        </p:txBody>
      </p:sp>
      <p:sp>
        <p:nvSpPr>
          <p:cNvPr id="16" name="Textfeld 15"/>
          <p:cNvSpPr txBox="1"/>
          <p:nvPr/>
        </p:nvSpPr>
        <p:spPr>
          <a:xfrm>
            <a:off x="4311706" y="4530569"/>
            <a:ext cx="4223903" cy="584775"/>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smtClean="0"/>
              <a:t>G33F does not expose N-VP2, thus it is not cleaved upon proteolytic digestion.</a:t>
            </a:r>
            <a:endParaRPr lang="en-US" sz="1600" b="1" dirty="0"/>
          </a:p>
        </p:txBody>
      </p:sp>
      <p:grpSp>
        <p:nvGrpSpPr>
          <p:cNvPr id="14" name="Gruppieren 13"/>
          <p:cNvGrpSpPr/>
          <p:nvPr/>
        </p:nvGrpSpPr>
        <p:grpSpPr>
          <a:xfrm>
            <a:off x="7117518" y="3596316"/>
            <a:ext cx="1918978" cy="2324265"/>
            <a:chOff x="7117518" y="3533019"/>
            <a:chExt cx="1918978" cy="2324265"/>
          </a:xfrm>
        </p:grpSpPr>
        <p:grpSp>
          <p:nvGrpSpPr>
            <p:cNvPr id="10" name="Gruppieren 9"/>
            <p:cNvGrpSpPr/>
            <p:nvPr/>
          </p:nvGrpSpPr>
          <p:grpSpPr>
            <a:xfrm>
              <a:off x="7117518" y="3907657"/>
              <a:ext cx="1918978" cy="1949627"/>
              <a:chOff x="7117518" y="4051673"/>
              <a:chExt cx="1918978" cy="1949627"/>
            </a:xfrm>
          </p:grpSpPr>
          <p:pic>
            <p:nvPicPr>
              <p:cNvPr id="5" name="Picture 2" descr="C:\Users\Raphael\Desktop 4\Temporary Export Files\P1 P2 ratio Transfections.tif"/>
              <p:cNvPicPr>
                <a:picLocks noChangeAspect="1" noChangeArrowheads="1"/>
              </p:cNvPicPr>
              <p:nvPr/>
            </p:nvPicPr>
            <p:blipFill>
              <a:blip r:embed="rId8"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7117518" y="4051673"/>
                <a:ext cx="1918978" cy="194962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Gerade Verbindung 11"/>
              <p:cNvCxnSpPr/>
              <p:nvPr/>
            </p:nvCxnSpPr>
            <p:spPr>
              <a:xfrm>
                <a:off x="7533758" y="4742396"/>
                <a:ext cx="972000" cy="0"/>
              </a:xfrm>
              <a:prstGeom prst="line">
                <a:avLst/>
              </a:prstGeom>
              <a:ln w="19050">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sp>
          <p:nvSpPr>
            <p:cNvPr id="17" name="Textfeld 16"/>
            <p:cNvSpPr txBox="1"/>
            <p:nvPr/>
          </p:nvSpPr>
          <p:spPr>
            <a:xfrm>
              <a:off x="7648092" y="3533019"/>
              <a:ext cx="684803" cy="307777"/>
            </a:xfrm>
            <a:prstGeom prst="rect">
              <a:avLst/>
            </a:prstGeom>
            <a:noFill/>
          </p:spPr>
          <p:txBody>
            <a:bodyPr wrap="none" rtlCol="0">
              <a:spAutoFit/>
            </a:bodyPr>
            <a:lstStyle/>
            <a:p>
              <a:r>
                <a:rPr lang="de-CH" sz="1400" b="1" dirty="0" smtClean="0"/>
                <a:t>24 </a:t>
              </a:r>
              <a:r>
                <a:rPr lang="de-CH" sz="1400" b="1" dirty="0" err="1" smtClean="0"/>
                <a:t>hpT</a:t>
              </a:r>
              <a:endParaRPr lang="en-US" sz="1400" b="1" dirty="0"/>
            </a:p>
          </p:txBody>
        </p:sp>
      </p:grpSp>
      <p:pic>
        <p:nvPicPr>
          <p:cNvPr id="1026"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82734" y="1716823"/>
            <a:ext cx="2237738" cy="2054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7486121" y="3510739"/>
            <a:ext cx="614271" cy="276999"/>
          </a:xfrm>
          <a:prstGeom prst="rect">
            <a:avLst/>
          </a:prstGeom>
          <a:noFill/>
        </p:spPr>
        <p:txBody>
          <a:bodyPr wrap="none" rtlCol="0">
            <a:spAutoFit/>
          </a:bodyPr>
          <a:lstStyle/>
          <a:p>
            <a:r>
              <a:rPr lang="de-CH" sz="1200" b="1" i="1" dirty="0" smtClean="0"/>
              <a:t>INSIDE</a:t>
            </a:r>
            <a:endParaRPr lang="en-US" b="1" i="1" dirty="0"/>
          </a:p>
        </p:txBody>
      </p:sp>
      <p:sp>
        <p:nvSpPr>
          <p:cNvPr id="21" name="Textfeld 20"/>
          <p:cNvSpPr txBox="1"/>
          <p:nvPr/>
        </p:nvSpPr>
        <p:spPr>
          <a:xfrm>
            <a:off x="7359046" y="1483928"/>
            <a:ext cx="752129" cy="276999"/>
          </a:xfrm>
          <a:prstGeom prst="rect">
            <a:avLst/>
          </a:prstGeom>
          <a:noFill/>
        </p:spPr>
        <p:txBody>
          <a:bodyPr wrap="none" rtlCol="0">
            <a:spAutoFit/>
          </a:bodyPr>
          <a:lstStyle/>
          <a:p>
            <a:r>
              <a:rPr lang="de-CH" sz="1200" b="1" i="1" dirty="0" smtClean="0"/>
              <a:t>OUTSIDE</a:t>
            </a:r>
            <a:endParaRPr lang="en-US" b="1" i="1" dirty="0"/>
          </a:p>
        </p:txBody>
      </p:sp>
      <p:sp>
        <p:nvSpPr>
          <p:cNvPr id="18" name="Ellipse 17"/>
          <p:cNvSpPr/>
          <p:nvPr/>
        </p:nvSpPr>
        <p:spPr>
          <a:xfrm>
            <a:off x="7598759" y="2441298"/>
            <a:ext cx="324000" cy="324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p:cNvSpPr txBox="1"/>
          <p:nvPr/>
        </p:nvSpPr>
        <p:spPr>
          <a:xfrm>
            <a:off x="7088634" y="2486064"/>
            <a:ext cx="562975" cy="307777"/>
          </a:xfrm>
          <a:prstGeom prst="rect">
            <a:avLst/>
          </a:prstGeom>
          <a:noFill/>
        </p:spPr>
        <p:txBody>
          <a:bodyPr wrap="none" rtlCol="0">
            <a:spAutoFit/>
          </a:bodyPr>
          <a:lstStyle/>
          <a:p>
            <a:r>
              <a:rPr lang="de-CH" sz="1400" b="1" dirty="0" smtClean="0">
                <a:solidFill>
                  <a:srgbClr val="FF0000"/>
                </a:solidFill>
              </a:rPr>
              <a:t>G33F</a:t>
            </a:r>
            <a:endParaRPr lang="en-US" sz="1200" b="1" dirty="0">
              <a:solidFill>
                <a:srgbClr val="FF0000"/>
              </a:solidFill>
            </a:endParaRPr>
          </a:p>
        </p:txBody>
      </p:sp>
      <p:sp>
        <p:nvSpPr>
          <p:cNvPr id="20" name="Textfeld 19"/>
          <p:cNvSpPr txBox="1"/>
          <p:nvPr/>
        </p:nvSpPr>
        <p:spPr>
          <a:xfrm>
            <a:off x="7041538" y="1074001"/>
            <a:ext cx="1403076" cy="338554"/>
          </a:xfrm>
          <a:prstGeom prst="rect">
            <a:avLst/>
          </a:prstGeom>
          <a:noFill/>
        </p:spPr>
        <p:txBody>
          <a:bodyPr wrap="none" rtlCol="0">
            <a:spAutoFit/>
          </a:bodyPr>
          <a:lstStyle/>
          <a:p>
            <a:r>
              <a:rPr lang="de-CH" sz="1600" b="1" dirty="0" smtClean="0"/>
              <a:t>5-fold </a:t>
            </a:r>
            <a:r>
              <a:rPr lang="de-CH" sz="1600" b="1" dirty="0" err="1" smtClean="0"/>
              <a:t>channel</a:t>
            </a:r>
            <a:endParaRPr lang="en-US" sz="1600" b="1" dirty="0"/>
          </a:p>
        </p:txBody>
      </p:sp>
      <p:sp>
        <p:nvSpPr>
          <p:cNvPr id="23" name="Rechteck 22"/>
          <p:cNvSpPr/>
          <p:nvPr/>
        </p:nvSpPr>
        <p:spPr>
          <a:xfrm>
            <a:off x="3635896" y="2422248"/>
            <a:ext cx="2231861" cy="371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3"/>
          <p:cNvPicPr>
            <a:picLocks noChangeAspect="1" noChangeArrowheads="1"/>
          </p:cNvPicPr>
          <p:nvPr/>
        </p:nvPicPr>
        <p:blipFill rotWithShape="1">
          <a:blip r:embed="rId10">
            <a:clrChange>
              <a:clrFrom>
                <a:srgbClr val="E6E6E6"/>
              </a:clrFrom>
              <a:clrTo>
                <a:srgbClr val="E6E6E6">
                  <a:alpha val="0"/>
                </a:srgbClr>
              </a:clrTo>
            </a:clrChange>
            <a:extLst>
              <a:ext uri="{BEBA8EAE-BF5A-486C-A8C5-ECC9F3942E4B}">
                <a14:imgProps xmlns:a14="http://schemas.microsoft.com/office/drawing/2010/main">
                  <a14:imgLayer r:embed="rId11">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74"/>
                                        </p:tgtEl>
                                      </p:cBhvr>
                                    </p:animEffect>
                                    <p:set>
                                      <p:cBhvr>
                                        <p:cTn id="7" dur="1" fill="hold">
                                          <p:stCondLst>
                                            <p:cond delay="499"/>
                                          </p:stCondLst>
                                        </p:cTn>
                                        <p:tgtEl>
                                          <p:spTgt spid="307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75"/>
                                        </p:tgtEl>
                                      </p:cBhvr>
                                    </p:animEffect>
                                    <p:set>
                                      <p:cBhvr>
                                        <p:cTn id="10" dur="1" fill="hold">
                                          <p:stCondLst>
                                            <p:cond delay="499"/>
                                          </p:stCondLst>
                                        </p:cTn>
                                        <p:tgtEl>
                                          <p:spTgt spid="307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35" presetClass="path" presetSubtype="0" accel="50000" decel="50000" fill="hold" nodeType="withEffect">
                                  <p:stCondLst>
                                    <p:cond delay="0"/>
                                  </p:stCondLst>
                                  <p:childTnLst>
                                    <p:animMotion origin="layout" path="M -3.05556E-6 1.48148E-6 L -0.36545 1.48148E-6 " pathEditMode="relative" rAng="0" ptsTypes="AA">
                                      <p:cBhvr>
                                        <p:cTn id="15" dur="500" fill="hold"/>
                                        <p:tgtEl>
                                          <p:spTgt spid="4"/>
                                        </p:tgtEl>
                                        <p:attrNameLst>
                                          <p:attrName>ppt_x</p:attrName>
                                          <p:attrName>ppt_y</p:attrName>
                                        </p:attrNameLst>
                                      </p:cBhvr>
                                      <p:rCtr x="-18281" y="0"/>
                                    </p:animMotion>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35" presetClass="path" presetSubtype="0" accel="50000" decel="50000" fill="hold" nodeType="withEffect">
                                  <p:stCondLst>
                                    <p:cond delay="0"/>
                                  </p:stCondLst>
                                  <p:childTnLst>
                                    <p:animMotion origin="layout" path="M -1.94444E-6 2.96296E-6 L -0.37153 -0.0051 " pathEditMode="relative" rAng="0" ptsTypes="AA">
                                      <p:cBhvr>
                                        <p:cTn id="20" dur="500" fill="hold"/>
                                        <p:tgtEl>
                                          <p:spTgt spid="9"/>
                                        </p:tgtEl>
                                        <p:attrNameLst>
                                          <p:attrName>ppt_x</p:attrName>
                                          <p:attrName>ppt_y</p:attrName>
                                        </p:attrNameLst>
                                      </p:cBhvr>
                                      <p:rCtr x="-18576" y="-255"/>
                                    </p:animMotion>
                                  </p:childTnLst>
                                </p:cTn>
                              </p:par>
                              <p:par>
                                <p:cTn id="21" presetID="10" presetClass="exit" presetSubtype="0" fill="hold" grpId="0" nodeType="with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xit" presetSubtype="0" fill="hold" grpId="1"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35" presetClass="path" presetSubtype="0" accel="50000" decel="50000" fill="hold" nodeType="withEffect">
                                  <p:stCondLst>
                                    <p:cond delay="0"/>
                                  </p:stCondLst>
                                  <p:childTnLst>
                                    <p:animMotion origin="layout" path="M 2.77778E-7 -2.22222E-6 L -0.33385 -0.00092 " pathEditMode="relative" rAng="0" ptsTypes="AA">
                                      <p:cBhvr>
                                        <p:cTn id="34" dur="500" fill="hold"/>
                                        <p:tgtEl>
                                          <p:spTgt spid="14"/>
                                        </p:tgtEl>
                                        <p:attrNameLst>
                                          <p:attrName>ppt_x</p:attrName>
                                          <p:attrName>ppt_y</p:attrName>
                                        </p:attrNameLst>
                                      </p:cBhvr>
                                      <p:rCtr x="-16701" y="-46"/>
                                    </p:animMotion>
                                  </p:childTnLst>
                                </p:cTn>
                              </p:par>
                              <p:par>
                                <p:cTn id="35" presetID="10" presetClass="exit" presetSubtype="0" fill="hold" nodeType="withEffect">
                                  <p:stCondLst>
                                    <p:cond delay="0"/>
                                  </p:stCondLst>
                                  <p:childTnLst>
                                    <p:animEffect transition="out" filter="fade">
                                      <p:cBhvr>
                                        <p:cTn id="36" dur="500"/>
                                        <p:tgtEl>
                                          <p:spTgt spid="1026"/>
                                        </p:tgtEl>
                                      </p:cBhvr>
                                    </p:animEffect>
                                    <p:set>
                                      <p:cBhvr>
                                        <p:cTn id="37" dur="1" fill="hold">
                                          <p:stCondLst>
                                            <p:cond delay="499"/>
                                          </p:stCondLst>
                                        </p:cTn>
                                        <p:tgtEl>
                                          <p:spTgt spid="1026"/>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16" grpId="1"/>
      <p:bldP spid="15" grpId="0"/>
      <p:bldP spid="21" grpId="0"/>
      <p:bldP spid="18" grpId="0" animBg="1"/>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sp>
        <p:nvSpPr>
          <p:cNvPr id="17" name="Rectangle 2"/>
          <p:cNvSpPr txBox="1">
            <a:spLocks noChangeArrowheads="1"/>
          </p:cNvSpPr>
          <p:nvPr/>
        </p:nvSpPr>
        <p:spPr>
          <a:xfrm>
            <a:off x="94308" y="104184"/>
            <a:ext cx="8078092" cy="490538"/>
          </a:xfrm>
          <a:prstGeom prst="rect">
            <a:avLst/>
          </a:prstGeom>
        </p:spPr>
        <p:txBody>
          <a:bodyPr vert="horz" lIns="91440" tIns="45720" rIns="91440" bIns="45720" rtlCol="0" anchor="ctr">
            <a:noAutofit/>
          </a:bodyPr>
          <a:lstStyle/>
          <a:p>
            <a:pPr>
              <a:spcBef>
                <a:spcPct val="0"/>
              </a:spcBef>
              <a:defRPr/>
            </a:pPr>
            <a:r>
              <a:rPr lang="en-US" sz="2800" b="1" i="1" dirty="0" smtClean="0">
                <a:solidFill>
                  <a:schemeClr val="bg1"/>
                </a:solidFill>
                <a:latin typeface="+mj-lt"/>
              </a:rPr>
              <a:t>In vivo </a:t>
            </a:r>
            <a:r>
              <a:rPr lang="en-US" sz="2800" b="1" dirty="0" err="1">
                <a:solidFill>
                  <a:schemeClr val="bg1"/>
                </a:solidFill>
                <a:latin typeface="+mj-lt"/>
              </a:rPr>
              <a:t>D</a:t>
            </a:r>
            <a:r>
              <a:rPr lang="en-US" sz="2800" b="1" dirty="0" err="1" smtClean="0">
                <a:solidFill>
                  <a:schemeClr val="bg1"/>
                </a:solidFill>
                <a:latin typeface="+mj-lt"/>
              </a:rPr>
              <a:t>ephosphorylation</a:t>
            </a:r>
            <a:r>
              <a:rPr lang="en-US" sz="2800" b="1" dirty="0" smtClean="0">
                <a:solidFill>
                  <a:schemeClr val="bg1"/>
                </a:solidFill>
                <a:latin typeface="+mj-lt"/>
              </a:rPr>
              <a:t> can be Mimicked </a:t>
            </a:r>
            <a:r>
              <a:rPr lang="en-US" sz="2800" b="1" i="1" dirty="0" smtClean="0">
                <a:solidFill>
                  <a:schemeClr val="bg1"/>
                </a:solidFill>
                <a:latin typeface="+mj-lt"/>
              </a:rPr>
              <a:t>in vitro</a:t>
            </a:r>
            <a:endParaRPr lang="en-US" sz="2800" b="1" i="1" baseline="-25000" dirty="0">
              <a:solidFill>
                <a:schemeClr val="bg1"/>
              </a:solidFill>
              <a:latin typeface="+mj-lt"/>
            </a:endParaRPr>
          </a:p>
        </p:txBody>
      </p:sp>
      <p:sp>
        <p:nvSpPr>
          <p:cNvPr id="18" name="Textfeld 17"/>
          <p:cNvSpPr txBox="1"/>
          <p:nvPr/>
        </p:nvSpPr>
        <p:spPr>
          <a:xfrm>
            <a:off x="5220073" y="2355264"/>
            <a:ext cx="3744416" cy="2369880"/>
          </a:xfrm>
          <a:prstGeom prst="rect">
            <a:avLst/>
          </a:prstGeom>
          <a:noFill/>
        </p:spPr>
        <p:txBody>
          <a:bodyPr wrap="square" rtlCol="0">
            <a:spAutoFit/>
          </a:bodyPr>
          <a:lstStyle/>
          <a:p>
            <a:pPr marL="285750" indent="-285750">
              <a:spcAft>
                <a:spcPts val="1200"/>
              </a:spcAft>
              <a:buFont typeface="Wingdings" panose="05000000000000000000" pitchFamily="2" charset="2"/>
              <a:buChar char="Ø"/>
            </a:pPr>
            <a:r>
              <a:rPr lang="en-US" sz="1600" b="1" dirty="0" smtClean="0"/>
              <a:t>FC-P</a:t>
            </a:r>
            <a:r>
              <a:rPr lang="en-US" sz="1600" b="1" baseline="-25000" dirty="0" smtClean="0"/>
              <a:t>2</a:t>
            </a:r>
            <a:r>
              <a:rPr lang="en-US" sz="1600" b="1" dirty="0" smtClean="0"/>
              <a:t> particles are processed to generate FC-P</a:t>
            </a:r>
            <a:r>
              <a:rPr lang="en-US" sz="1600" b="1" baseline="-25000" dirty="0" smtClean="0"/>
              <a:t>1</a:t>
            </a:r>
            <a:r>
              <a:rPr lang="en-US" sz="1600" b="1" dirty="0" smtClean="0"/>
              <a:t>-like particles. </a:t>
            </a:r>
          </a:p>
          <a:p>
            <a:pPr marL="285750" indent="-285750">
              <a:spcAft>
                <a:spcPts val="1200"/>
              </a:spcAft>
              <a:buFont typeface="Wingdings" panose="05000000000000000000" pitchFamily="2" charset="2"/>
              <a:buChar char="Ø"/>
            </a:pPr>
            <a:r>
              <a:rPr lang="en-US" sz="1600" b="1" dirty="0" smtClean="0"/>
              <a:t>Acidic endosomal phosphatases remove the surface </a:t>
            </a:r>
            <a:r>
              <a:rPr lang="en-US" sz="1600" b="1" dirty="0" err="1" smtClean="0"/>
              <a:t>phosphorylations</a:t>
            </a:r>
            <a:r>
              <a:rPr lang="en-US" sz="1600" b="1" dirty="0" smtClean="0"/>
              <a:t>. </a:t>
            </a:r>
          </a:p>
          <a:p>
            <a:pPr marL="285750" indent="-285750">
              <a:buFont typeface="Wingdings" panose="05000000000000000000" pitchFamily="2" charset="2"/>
              <a:buChar char="Ø"/>
            </a:pPr>
            <a:r>
              <a:rPr lang="en-US" sz="1600" b="1" dirty="0" err="1" smtClean="0"/>
              <a:t>Baf</a:t>
            </a:r>
            <a:r>
              <a:rPr lang="en-US" sz="1600" b="1" dirty="0" smtClean="0"/>
              <a:t> A</a:t>
            </a:r>
            <a:r>
              <a:rPr lang="en-US" sz="1600" b="1" baseline="-25000" dirty="0" smtClean="0"/>
              <a:t>1</a:t>
            </a:r>
            <a:r>
              <a:rPr lang="en-US" sz="1600" b="1" dirty="0" smtClean="0"/>
              <a:t>, an inhibitor of the </a:t>
            </a:r>
            <a:r>
              <a:rPr lang="en-US" sz="1600" b="1" dirty="0"/>
              <a:t>vacuolar-type H</a:t>
            </a:r>
            <a:r>
              <a:rPr lang="en-US" sz="1600" b="1" baseline="30000" dirty="0"/>
              <a:t>+</a:t>
            </a:r>
            <a:r>
              <a:rPr lang="en-US" sz="1600" b="1" dirty="0"/>
              <a:t>-ATPase, abrogated the </a:t>
            </a:r>
            <a:r>
              <a:rPr lang="en-US" sz="1600" b="1" dirty="0" err="1"/>
              <a:t>dephosphorylation</a:t>
            </a:r>
            <a:r>
              <a:rPr lang="en-US" sz="1600" b="1" dirty="0"/>
              <a:t> of the incoming </a:t>
            </a:r>
            <a:r>
              <a:rPr lang="en-US" sz="1600" b="1" dirty="0" smtClean="0"/>
              <a:t>FC-P</a:t>
            </a:r>
            <a:r>
              <a:rPr lang="en-US" sz="1600" b="1" baseline="-25000" dirty="0" smtClean="0"/>
              <a:t>2</a:t>
            </a:r>
            <a:r>
              <a:rPr lang="en-US" sz="1600" b="1" dirty="0" smtClean="0"/>
              <a:t> population.</a:t>
            </a:r>
            <a:endParaRPr lang="en-US" sz="1600" b="1" dirty="0"/>
          </a:p>
        </p:txBody>
      </p:sp>
      <p:sp>
        <p:nvSpPr>
          <p:cNvPr id="6" name="Textfeld 5"/>
          <p:cNvSpPr txBox="1"/>
          <p:nvPr/>
        </p:nvSpPr>
        <p:spPr>
          <a:xfrm>
            <a:off x="5508104" y="5986966"/>
            <a:ext cx="2808312" cy="523220"/>
          </a:xfrm>
          <a:prstGeom prst="rect">
            <a:avLst/>
          </a:prstGeom>
          <a:noFill/>
        </p:spPr>
        <p:txBody>
          <a:bodyPr wrap="square" rtlCol="0">
            <a:spAutoFit/>
          </a:bodyPr>
          <a:lstStyle/>
          <a:p>
            <a:pPr>
              <a:tabLst>
                <a:tab pos="712788" algn="l"/>
              </a:tabLst>
            </a:pPr>
            <a:r>
              <a:rPr lang="en-US" sz="1400" b="1" dirty="0" err="1" smtClean="0"/>
              <a:t>Baf</a:t>
            </a:r>
            <a:r>
              <a:rPr lang="en-US" sz="1400" b="1" dirty="0" smtClean="0"/>
              <a:t> A</a:t>
            </a:r>
            <a:r>
              <a:rPr lang="en-US" sz="1400" b="1" baseline="-25000" dirty="0" smtClean="0"/>
              <a:t>1</a:t>
            </a:r>
            <a:r>
              <a:rPr lang="en-US" sz="1400" b="1" dirty="0" smtClean="0"/>
              <a:t>: 	</a:t>
            </a:r>
            <a:r>
              <a:rPr lang="en-US" sz="1400" b="1" dirty="0" err="1" smtClean="0"/>
              <a:t>Bafilomycin</a:t>
            </a:r>
            <a:r>
              <a:rPr lang="en-US" sz="1400" b="1" dirty="0" smtClean="0"/>
              <a:t> A</a:t>
            </a:r>
            <a:r>
              <a:rPr lang="en-US" sz="1400" b="1" baseline="-25000" dirty="0" smtClean="0"/>
              <a:t>1</a:t>
            </a:r>
          </a:p>
          <a:p>
            <a:pPr>
              <a:tabLst>
                <a:tab pos="712788" algn="l"/>
              </a:tabLst>
            </a:pPr>
            <a:r>
              <a:rPr lang="en-US" sz="1400" b="1" dirty="0" smtClean="0"/>
              <a:t>CHT: 	</a:t>
            </a:r>
            <a:r>
              <a:rPr lang="el-GR" sz="1400" b="1" dirty="0" smtClean="0"/>
              <a:t>α</a:t>
            </a:r>
            <a:r>
              <a:rPr lang="de-CH" sz="1400" b="1" dirty="0" smtClean="0"/>
              <a:t>-</a:t>
            </a:r>
            <a:r>
              <a:rPr lang="en-US" sz="1400" b="1" dirty="0" smtClean="0"/>
              <a:t>Chymotrypsin</a:t>
            </a:r>
            <a:endParaRPr lang="en-US" sz="1400" b="1" dirty="0"/>
          </a:p>
        </p:txBody>
      </p:sp>
      <p:pic>
        <p:nvPicPr>
          <p:cNvPr id="11" name="Picture 3"/>
          <p:cNvPicPr>
            <a:picLocks noChangeAspect="1" noChangeArrowheads="1"/>
          </p:cNvPicPr>
          <p:nvPr/>
        </p:nvPicPr>
        <p:blipFill rotWithShape="1">
          <a:blip r:embed="rId4">
            <a:clrChange>
              <a:clrFrom>
                <a:srgbClr val="E6E6E6"/>
              </a:clrFrom>
              <a:clrTo>
                <a:srgbClr val="E6E6E6">
                  <a:alpha val="0"/>
                </a:srgbClr>
              </a:clrTo>
            </a:clrChange>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62" name="Gruppieren 1061"/>
          <p:cNvGrpSpPr/>
          <p:nvPr/>
        </p:nvGrpSpPr>
        <p:grpSpPr>
          <a:xfrm>
            <a:off x="250825" y="954088"/>
            <a:ext cx="5441950" cy="5861049"/>
            <a:chOff x="250825" y="954088"/>
            <a:chExt cx="5441950" cy="5861049"/>
          </a:xfrm>
        </p:grpSpPr>
        <p:cxnSp>
          <p:nvCxnSpPr>
            <p:cNvPr id="16" name="Gerade Verbindung mit Pfeil 15"/>
            <p:cNvCxnSpPr/>
            <p:nvPr/>
          </p:nvCxnSpPr>
          <p:spPr>
            <a:xfrm flipH="1">
              <a:off x="1204044" y="3789040"/>
              <a:ext cx="180000" cy="0"/>
            </a:xfrm>
            <a:prstGeom prst="straightConnector1">
              <a:avLst/>
            </a:prstGeom>
            <a:ln w="28575">
              <a:solidFill>
                <a:srgbClr val="FF0000"/>
              </a:solidFill>
              <a:headEnd type="oval"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p:nvPr/>
          </p:nvCxnSpPr>
          <p:spPr>
            <a:xfrm flipH="1">
              <a:off x="3718537" y="5509963"/>
              <a:ext cx="180000" cy="0"/>
            </a:xfrm>
            <a:prstGeom prst="straightConnector1">
              <a:avLst/>
            </a:prstGeom>
            <a:ln w="28575">
              <a:solidFill>
                <a:srgbClr val="FF0000"/>
              </a:solidFill>
              <a:headEnd type="oval" w="med" len="med"/>
              <a:tailEnd type="stealth" w="lg" len="med"/>
            </a:ln>
          </p:spPr>
          <p:style>
            <a:lnRef idx="1">
              <a:schemeClr val="accent1"/>
            </a:lnRef>
            <a:fillRef idx="0">
              <a:schemeClr val="accent1"/>
            </a:fillRef>
            <a:effectRef idx="0">
              <a:schemeClr val="accent1"/>
            </a:effectRef>
            <a:fontRef idx="minor">
              <a:schemeClr val="tx1"/>
            </a:fontRef>
          </p:style>
        </p:cxnSp>
        <p:sp>
          <p:nvSpPr>
            <p:cNvPr id="7" name="AutoShape 3"/>
            <p:cNvSpPr>
              <a:spLocks noChangeAspect="1" noChangeArrowheads="1" noTextEdit="1"/>
            </p:cNvSpPr>
            <p:nvPr/>
          </p:nvSpPr>
          <p:spPr bwMode="auto">
            <a:xfrm>
              <a:off x="250825" y="954088"/>
              <a:ext cx="5441950" cy="585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p:cNvSpPr>
              <a:spLocks noChangeArrowheads="1"/>
            </p:cNvSpPr>
            <p:nvPr/>
          </p:nvSpPr>
          <p:spPr bwMode="auto">
            <a:xfrm>
              <a:off x="1703388" y="2090738"/>
              <a:ext cx="5111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5 min</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6"/>
            <p:cNvSpPr>
              <a:spLocks noChangeArrowheads="1"/>
            </p:cNvSpPr>
            <p:nvPr/>
          </p:nvSpPr>
          <p:spPr bwMode="auto">
            <a:xfrm>
              <a:off x="666750" y="1354138"/>
              <a:ext cx="81438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Incoming</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7"/>
            <p:cNvSpPr>
              <a:spLocks noChangeArrowheads="1"/>
            </p:cNvSpPr>
            <p:nvPr/>
          </p:nvSpPr>
          <p:spPr bwMode="auto">
            <a:xfrm>
              <a:off x="1439863" y="1354138"/>
              <a:ext cx="61753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virions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Rectangle 8"/>
            <p:cNvSpPr>
              <a:spLocks noChangeArrowheads="1"/>
            </p:cNvSpPr>
            <p:nvPr/>
          </p:nvSpPr>
          <p:spPr bwMode="auto">
            <a:xfrm>
              <a:off x="1703388" y="3703638"/>
              <a:ext cx="31908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6 h</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Rectangle 9"/>
            <p:cNvSpPr>
              <a:spLocks noChangeArrowheads="1"/>
            </p:cNvSpPr>
            <p:nvPr/>
          </p:nvSpPr>
          <p:spPr bwMode="auto">
            <a:xfrm>
              <a:off x="1703388" y="5399088"/>
              <a:ext cx="3651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6 h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 name="Rectangle 10"/>
            <p:cNvSpPr>
              <a:spLocks noChangeArrowheads="1"/>
            </p:cNvSpPr>
            <p:nvPr/>
          </p:nvSpPr>
          <p:spPr bwMode="auto">
            <a:xfrm>
              <a:off x="1703388" y="5595938"/>
              <a:ext cx="2222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 name="Rectangle 11"/>
            <p:cNvSpPr>
              <a:spLocks noChangeArrowheads="1"/>
            </p:cNvSpPr>
            <p:nvPr/>
          </p:nvSpPr>
          <p:spPr bwMode="auto">
            <a:xfrm>
              <a:off x="1846263" y="5595938"/>
              <a:ext cx="45878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BafA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2" name="Rectangle 12"/>
            <p:cNvSpPr>
              <a:spLocks noChangeArrowheads="1"/>
            </p:cNvSpPr>
            <p:nvPr/>
          </p:nvSpPr>
          <p:spPr bwMode="auto">
            <a:xfrm>
              <a:off x="2222500" y="5683250"/>
              <a:ext cx="119063"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1</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37"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0825" y="5187950"/>
              <a:ext cx="2182813"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0825" y="5187950"/>
              <a:ext cx="2182813"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0825" y="3535363"/>
              <a:ext cx="217646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0825" y="3535363"/>
              <a:ext cx="217646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0825" y="1885950"/>
              <a:ext cx="2182813"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0825" y="1885950"/>
              <a:ext cx="2182813"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9"/>
            <p:cNvSpPr>
              <a:spLocks noChangeArrowheads="1"/>
            </p:cNvSpPr>
            <p:nvPr/>
          </p:nvSpPr>
          <p:spPr bwMode="auto">
            <a:xfrm>
              <a:off x="912813" y="1819275"/>
              <a:ext cx="27463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FC</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 name="Rectangle 20"/>
            <p:cNvSpPr>
              <a:spLocks noChangeArrowheads="1"/>
            </p:cNvSpPr>
            <p:nvPr/>
          </p:nvSpPr>
          <p:spPr bwMode="auto">
            <a:xfrm>
              <a:off x="1109663" y="1819275"/>
              <a:ext cx="1238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 name="Rectangle 21"/>
            <p:cNvSpPr>
              <a:spLocks noChangeArrowheads="1"/>
            </p:cNvSpPr>
            <p:nvPr/>
          </p:nvSpPr>
          <p:spPr bwMode="auto">
            <a:xfrm>
              <a:off x="1158875" y="1819275"/>
              <a:ext cx="174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P</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6" name="Rectangle 22"/>
            <p:cNvSpPr>
              <a:spLocks noChangeArrowheads="1"/>
            </p:cNvSpPr>
            <p:nvPr/>
          </p:nvSpPr>
          <p:spPr bwMode="auto">
            <a:xfrm>
              <a:off x="1257300" y="1901825"/>
              <a:ext cx="106363"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1" i="0" u="none" strike="noStrike" cap="none" normalizeH="0" baseline="0" smtClean="0">
                  <a:ln>
                    <a:noFill/>
                  </a:ln>
                  <a:solidFill>
                    <a:srgbClr val="000000"/>
                  </a:solidFill>
                  <a:effectLst/>
                  <a:latin typeface="Arial" pitchFamily="34" charset="0"/>
                  <a:cs typeface="Arial" pitchFamily="34" charset="0"/>
                </a:rPr>
                <a:t>1</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Rectangle 23"/>
            <p:cNvSpPr>
              <a:spLocks noChangeArrowheads="1"/>
            </p:cNvSpPr>
            <p:nvPr/>
          </p:nvSpPr>
          <p:spPr bwMode="auto">
            <a:xfrm>
              <a:off x="1389063" y="1819275"/>
              <a:ext cx="2762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FC</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4"/>
            <p:cNvSpPr>
              <a:spLocks noChangeArrowheads="1"/>
            </p:cNvSpPr>
            <p:nvPr/>
          </p:nvSpPr>
          <p:spPr bwMode="auto">
            <a:xfrm>
              <a:off x="1585913" y="1819275"/>
              <a:ext cx="1238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Rectangle 25"/>
            <p:cNvSpPr>
              <a:spLocks noChangeArrowheads="1"/>
            </p:cNvSpPr>
            <p:nvPr/>
          </p:nvSpPr>
          <p:spPr bwMode="auto">
            <a:xfrm>
              <a:off x="1635125" y="1819275"/>
              <a:ext cx="174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P</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Rectangle 26"/>
            <p:cNvSpPr>
              <a:spLocks noChangeArrowheads="1"/>
            </p:cNvSpPr>
            <p:nvPr/>
          </p:nvSpPr>
          <p:spPr bwMode="auto">
            <a:xfrm>
              <a:off x="1733550" y="1901825"/>
              <a:ext cx="106363"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1" i="0" u="none" strike="noStrike" cap="none" normalizeH="0" baseline="0" smtClean="0">
                  <a:ln>
                    <a:noFill/>
                  </a:ln>
                  <a:solidFill>
                    <a:srgbClr val="000000"/>
                  </a:solidFill>
                  <a:effectLst/>
                  <a:latin typeface="Arial" pitchFamily="34" charset="0"/>
                  <a:cs typeface="Arial" pitchFamily="34" charset="0"/>
                </a:rPr>
                <a:t>2</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51" name="Picture 2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63838" y="5187950"/>
              <a:ext cx="2185988"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2" name="Picture 2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63838" y="5187950"/>
              <a:ext cx="2185988"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3" name="Picture 2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63838" y="3535363"/>
              <a:ext cx="2179638"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 name="Picture 3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63838" y="3535363"/>
              <a:ext cx="2179638"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 name="Picture 3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63838" y="1885950"/>
              <a:ext cx="2185988"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3"/>
            <p:cNvSpPr>
              <a:spLocks noChangeArrowheads="1"/>
            </p:cNvSpPr>
            <p:nvPr/>
          </p:nvSpPr>
          <p:spPr bwMode="auto">
            <a:xfrm>
              <a:off x="1055688" y="1023938"/>
              <a:ext cx="604838"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1" u="none" strike="noStrike" cap="none" normalizeH="0" baseline="0" smtClean="0">
                  <a:ln>
                    <a:noFill/>
                  </a:ln>
                  <a:solidFill>
                    <a:srgbClr val="000000"/>
                  </a:solidFill>
                  <a:effectLst/>
                  <a:latin typeface="Arial" pitchFamily="34" charset="0"/>
                  <a:cs typeface="Arial" pitchFamily="34" charset="0"/>
                </a:rPr>
                <a:t>in vivo</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4" name="Rectangle 34"/>
            <p:cNvSpPr>
              <a:spLocks noChangeArrowheads="1"/>
            </p:cNvSpPr>
            <p:nvPr/>
          </p:nvSpPr>
          <p:spPr bwMode="auto">
            <a:xfrm>
              <a:off x="3509963" y="1023938"/>
              <a:ext cx="630238"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1" u="none" strike="noStrike" cap="none" normalizeH="0" baseline="0" smtClean="0">
                  <a:ln>
                    <a:noFill/>
                  </a:ln>
                  <a:solidFill>
                    <a:srgbClr val="000000"/>
                  </a:solidFill>
                  <a:effectLst/>
                  <a:latin typeface="Arial" pitchFamily="34" charset="0"/>
                  <a:cs typeface="Arial" pitchFamily="34" charset="0"/>
                </a:rPr>
                <a:t>in vitro</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5" name="Rectangle 35"/>
            <p:cNvSpPr>
              <a:spLocks noChangeArrowheads="1"/>
            </p:cNvSpPr>
            <p:nvPr/>
          </p:nvSpPr>
          <p:spPr bwMode="auto">
            <a:xfrm>
              <a:off x="4429125" y="3703638"/>
              <a:ext cx="2222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6" name="Rectangle 36"/>
            <p:cNvSpPr>
              <a:spLocks noChangeArrowheads="1"/>
            </p:cNvSpPr>
            <p:nvPr/>
          </p:nvSpPr>
          <p:spPr bwMode="auto">
            <a:xfrm>
              <a:off x="4570413" y="3703638"/>
              <a:ext cx="4175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CHT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7" name="Rectangle 37"/>
            <p:cNvSpPr>
              <a:spLocks noChangeArrowheads="1"/>
            </p:cNvSpPr>
            <p:nvPr/>
          </p:nvSpPr>
          <p:spPr bwMode="auto">
            <a:xfrm>
              <a:off x="4429125" y="5399088"/>
              <a:ext cx="6064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 CHT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8" name="Rectangle 38"/>
            <p:cNvSpPr>
              <a:spLocks noChangeArrowheads="1"/>
            </p:cNvSpPr>
            <p:nvPr/>
          </p:nvSpPr>
          <p:spPr bwMode="auto">
            <a:xfrm>
              <a:off x="4954588" y="5399088"/>
              <a:ext cx="37306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and</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9" name="Rectangle 39"/>
            <p:cNvSpPr>
              <a:spLocks noChangeArrowheads="1"/>
            </p:cNvSpPr>
            <p:nvPr/>
          </p:nvSpPr>
          <p:spPr bwMode="auto">
            <a:xfrm>
              <a:off x="4429125" y="5595938"/>
              <a:ext cx="110966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rgbClr val="000000"/>
                  </a:solidFill>
                  <a:effectLst/>
                  <a:latin typeface="Arial" pitchFamily="34" charset="0"/>
                  <a:cs typeface="Arial" pitchFamily="34" charset="0"/>
                </a:rPr>
                <a:t>Phosphatase</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0" name="Freeform 40"/>
            <p:cNvSpPr>
              <a:spLocks noEditPoints="1"/>
            </p:cNvSpPr>
            <p:nvPr/>
          </p:nvSpPr>
          <p:spPr bwMode="auto">
            <a:xfrm>
              <a:off x="1185863" y="2005013"/>
              <a:ext cx="25400" cy="1049337"/>
            </a:xfrm>
            <a:custGeom>
              <a:avLst/>
              <a:gdLst>
                <a:gd name="T0" fmla="*/ 16 w 16"/>
                <a:gd name="T1" fmla="*/ 0 h 661"/>
                <a:gd name="T2" fmla="*/ 16 w 16"/>
                <a:gd name="T3" fmla="*/ 65 h 661"/>
                <a:gd name="T4" fmla="*/ 0 w 16"/>
                <a:gd name="T5" fmla="*/ 65 h 661"/>
                <a:gd name="T6" fmla="*/ 0 w 16"/>
                <a:gd name="T7" fmla="*/ 0 h 661"/>
                <a:gd name="T8" fmla="*/ 16 w 16"/>
                <a:gd name="T9" fmla="*/ 0 h 661"/>
                <a:gd name="T10" fmla="*/ 16 w 16"/>
                <a:gd name="T11" fmla="*/ 113 h 661"/>
                <a:gd name="T12" fmla="*/ 16 w 16"/>
                <a:gd name="T13" fmla="*/ 129 h 661"/>
                <a:gd name="T14" fmla="*/ 0 w 16"/>
                <a:gd name="T15" fmla="*/ 129 h 661"/>
                <a:gd name="T16" fmla="*/ 0 w 16"/>
                <a:gd name="T17" fmla="*/ 113 h 661"/>
                <a:gd name="T18" fmla="*/ 16 w 16"/>
                <a:gd name="T19" fmla="*/ 113 h 661"/>
                <a:gd name="T20" fmla="*/ 16 w 16"/>
                <a:gd name="T21" fmla="*/ 178 h 661"/>
                <a:gd name="T22" fmla="*/ 16 w 16"/>
                <a:gd name="T23" fmla="*/ 242 h 661"/>
                <a:gd name="T24" fmla="*/ 0 w 16"/>
                <a:gd name="T25" fmla="*/ 242 h 661"/>
                <a:gd name="T26" fmla="*/ 0 w 16"/>
                <a:gd name="T27" fmla="*/ 178 h 661"/>
                <a:gd name="T28" fmla="*/ 16 w 16"/>
                <a:gd name="T29" fmla="*/ 178 h 661"/>
                <a:gd name="T30" fmla="*/ 16 w 16"/>
                <a:gd name="T31" fmla="*/ 291 h 661"/>
                <a:gd name="T32" fmla="*/ 16 w 16"/>
                <a:gd name="T33" fmla="*/ 307 h 661"/>
                <a:gd name="T34" fmla="*/ 0 w 16"/>
                <a:gd name="T35" fmla="*/ 307 h 661"/>
                <a:gd name="T36" fmla="*/ 0 w 16"/>
                <a:gd name="T37" fmla="*/ 291 h 661"/>
                <a:gd name="T38" fmla="*/ 16 w 16"/>
                <a:gd name="T39" fmla="*/ 291 h 661"/>
                <a:gd name="T40" fmla="*/ 16 w 16"/>
                <a:gd name="T41" fmla="*/ 355 h 661"/>
                <a:gd name="T42" fmla="*/ 16 w 16"/>
                <a:gd name="T43" fmla="*/ 419 h 661"/>
                <a:gd name="T44" fmla="*/ 0 w 16"/>
                <a:gd name="T45" fmla="*/ 419 h 661"/>
                <a:gd name="T46" fmla="*/ 0 w 16"/>
                <a:gd name="T47" fmla="*/ 355 h 661"/>
                <a:gd name="T48" fmla="*/ 16 w 16"/>
                <a:gd name="T49" fmla="*/ 355 h 661"/>
                <a:gd name="T50" fmla="*/ 16 w 16"/>
                <a:gd name="T51" fmla="*/ 468 h 661"/>
                <a:gd name="T52" fmla="*/ 16 w 16"/>
                <a:gd name="T53" fmla="*/ 484 h 661"/>
                <a:gd name="T54" fmla="*/ 0 w 16"/>
                <a:gd name="T55" fmla="*/ 484 h 661"/>
                <a:gd name="T56" fmla="*/ 0 w 16"/>
                <a:gd name="T57" fmla="*/ 468 h 661"/>
                <a:gd name="T58" fmla="*/ 16 w 16"/>
                <a:gd name="T59" fmla="*/ 468 h 661"/>
                <a:gd name="T60" fmla="*/ 16 w 16"/>
                <a:gd name="T61" fmla="*/ 532 h 661"/>
                <a:gd name="T62" fmla="*/ 16 w 16"/>
                <a:gd name="T63" fmla="*/ 597 h 661"/>
                <a:gd name="T64" fmla="*/ 0 w 16"/>
                <a:gd name="T65" fmla="*/ 597 h 661"/>
                <a:gd name="T66" fmla="*/ 0 w 16"/>
                <a:gd name="T67" fmla="*/ 532 h 661"/>
                <a:gd name="T68" fmla="*/ 16 w 16"/>
                <a:gd name="T69" fmla="*/ 532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5"/>
                  </a:lnTo>
                  <a:lnTo>
                    <a:pt x="0" y="65"/>
                  </a:lnTo>
                  <a:lnTo>
                    <a:pt x="0" y="0"/>
                  </a:lnTo>
                  <a:lnTo>
                    <a:pt x="16" y="0"/>
                  </a:lnTo>
                  <a:close/>
                  <a:moveTo>
                    <a:pt x="16" y="113"/>
                  </a:moveTo>
                  <a:lnTo>
                    <a:pt x="16" y="129"/>
                  </a:lnTo>
                  <a:lnTo>
                    <a:pt x="0" y="129"/>
                  </a:lnTo>
                  <a:lnTo>
                    <a:pt x="0" y="113"/>
                  </a:lnTo>
                  <a:lnTo>
                    <a:pt x="16" y="113"/>
                  </a:lnTo>
                  <a:close/>
                  <a:moveTo>
                    <a:pt x="16" y="178"/>
                  </a:moveTo>
                  <a:lnTo>
                    <a:pt x="16" y="242"/>
                  </a:lnTo>
                  <a:lnTo>
                    <a:pt x="0" y="242"/>
                  </a:lnTo>
                  <a:lnTo>
                    <a:pt x="0" y="178"/>
                  </a:lnTo>
                  <a:lnTo>
                    <a:pt x="16" y="178"/>
                  </a:lnTo>
                  <a:close/>
                  <a:moveTo>
                    <a:pt x="16" y="291"/>
                  </a:moveTo>
                  <a:lnTo>
                    <a:pt x="16" y="307"/>
                  </a:lnTo>
                  <a:lnTo>
                    <a:pt x="0" y="307"/>
                  </a:lnTo>
                  <a:lnTo>
                    <a:pt x="0" y="291"/>
                  </a:lnTo>
                  <a:lnTo>
                    <a:pt x="16" y="291"/>
                  </a:lnTo>
                  <a:close/>
                  <a:moveTo>
                    <a:pt x="16" y="355"/>
                  </a:moveTo>
                  <a:lnTo>
                    <a:pt x="16" y="419"/>
                  </a:lnTo>
                  <a:lnTo>
                    <a:pt x="0" y="419"/>
                  </a:lnTo>
                  <a:lnTo>
                    <a:pt x="0" y="355"/>
                  </a:lnTo>
                  <a:lnTo>
                    <a:pt x="16" y="355"/>
                  </a:lnTo>
                  <a:close/>
                  <a:moveTo>
                    <a:pt x="16" y="468"/>
                  </a:moveTo>
                  <a:lnTo>
                    <a:pt x="16" y="484"/>
                  </a:lnTo>
                  <a:lnTo>
                    <a:pt x="0" y="484"/>
                  </a:lnTo>
                  <a:lnTo>
                    <a:pt x="0" y="468"/>
                  </a:lnTo>
                  <a:lnTo>
                    <a:pt x="16" y="468"/>
                  </a:lnTo>
                  <a:close/>
                  <a:moveTo>
                    <a:pt x="16" y="532"/>
                  </a:moveTo>
                  <a:lnTo>
                    <a:pt x="16" y="597"/>
                  </a:lnTo>
                  <a:lnTo>
                    <a:pt x="0" y="597"/>
                  </a:lnTo>
                  <a:lnTo>
                    <a:pt x="0" y="532"/>
                  </a:lnTo>
                  <a:lnTo>
                    <a:pt x="16" y="532"/>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41"/>
            <p:cNvSpPr>
              <a:spLocks noEditPoints="1"/>
            </p:cNvSpPr>
            <p:nvPr/>
          </p:nvSpPr>
          <p:spPr bwMode="auto">
            <a:xfrm>
              <a:off x="1385888" y="2005013"/>
              <a:ext cx="25400" cy="1049337"/>
            </a:xfrm>
            <a:custGeom>
              <a:avLst/>
              <a:gdLst>
                <a:gd name="T0" fmla="*/ 16 w 16"/>
                <a:gd name="T1" fmla="*/ 0 h 661"/>
                <a:gd name="T2" fmla="*/ 16 w 16"/>
                <a:gd name="T3" fmla="*/ 65 h 661"/>
                <a:gd name="T4" fmla="*/ 0 w 16"/>
                <a:gd name="T5" fmla="*/ 65 h 661"/>
                <a:gd name="T6" fmla="*/ 0 w 16"/>
                <a:gd name="T7" fmla="*/ 0 h 661"/>
                <a:gd name="T8" fmla="*/ 16 w 16"/>
                <a:gd name="T9" fmla="*/ 0 h 661"/>
                <a:gd name="T10" fmla="*/ 16 w 16"/>
                <a:gd name="T11" fmla="*/ 113 h 661"/>
                <a:gd name="T12" fmla="*/ 16 w 16"/>
                <a:gd name="T13" fmla="*/ 129 h 661"/>
                <a:gd name="T14" fmla="*/ 0 w 16"/>
                <a:gd name="T15" fmla="*/ 129 h 661"/>
                <a:gd name="T16" fmla="*/ 0 w 16"/>
                <a:gd name="T17" fmla="*/ 113 h 661"/>
                <a:gd name="T18" fmla="*/ 16 w 16"/>
                <a:gd name="T19" fmla="*/ 113 h 661"/>
                <a:gd name="T20" fmla="*/ 16 w 16"/>
                <a:gd name="T21" fmla="*/ 178 h 661"/>
                <a:gd name="T22" fmla="*/ 16 w 16"/>
                <a:gd name="T23" fmla="*/ 242 h 661"/>
                <a:gd name="T24" fmla="*/ 0 w 16"/>
                <a:gd name="T25" fmla="*/ 242 h 661"/>
                <a:gd name="T26" fmla="*/ 0 w 16"/>
                <a:gd name="T27" fmla="*/ 178 h 661"/>
                <a:gd name="T28" fmla="*/ 16 w 16"/>
                <a:gd name="T29" fmla="*/ 178 h 661"/>
                <a:gd name="T30" fmla="*/ 16 w 16"/>
                <a:gd name="T31" fmla="*/ 291 h 661"/>
                <a:gd name="T32" fmla="*/ 16 w 16"/>
                <a:gd name="T33" fmla="*/ 307 h 661"/>
                <a:gd name="T34" fmla="*/ 0 w 16"/>
                <a:gd name="T35" fmla="*/ 307 h 661"/>
                <a:gd name="T36" fmla="*/ 0 w 16"/>
                <a:gd name="T37" fmla="*/ 291 h 661"/>
                <a:gd name="T38" fmla="*/ 16 w 16"/>
                <a:gd name="T39" fmla="*/ 291 h 661"/>
                <a:gd name="T40" fmla="*/ 16 w 16"/>
                <a:gd name="T41" fmla="*/ 355 h 661"/>
                <a:gd name="T42" fmla="*/ 16 w 16"/>
                <a:gd name="T43" fmla="*/ 419 h 661"/>
                <a:gd name="T44" fmla="*/ 0 w 16"/>
                <a:gd name="T45" fmla="*/ 419 h 661"/>
                <a:gd name="T46" fmla="*/ 0 w 16"/>
                <a:gd name="T47" fmla="*/ 355 h 661"/>
                <a:gd name="T48" fmla="*/ 16 w 16"/>
                <a:gd name="T49" fmla="*/ 355 h 661"/>
                <a:gd name="T50" fmla="*/ 16 w 16"/>
                <a:gd name="T51" fmla="*/ 468 h 661"/>
                <a:gd name="T52" fmla="*/ 16 w 16"/>
                <a:gd name="T53" fmla="*/ 484 h 661"/>
                <a:gd name="T54" fmla="*/ 0 w 16"/>
                <a:gd name="T55" fmla="*/ 484 h 661"/>
                <a:gd name="T56" fmla="*/ 0 w 16"/>
                <a:gd name="T57" fmla="*/ 468 h 661"/>
                <a:gd name="T58" fmla="*/ 16 w 16"/>
                <a:gd name="T59" fmla="*/ 468 h 661"/>
                <a:gd name="T60" fmla="*/ 16 w 16"/>
                <a:gd name="T61" fmla="*/ 532 h 661"/>
                <a:gd name="T62" fmla="*/ 16 w 16"/>
                <a:gd name="T63" fmla="*/ 597 h 661"/>
                <a:gd name="T64" fmla="*/ 0 w 16"/>
                <a:gd name="T65" fmla="*/ 597 h 661"/>
                <a:gd name="T66" fmla="*/ 0 w 16"/>
                <a:gd name="T67" fmla="*/ 532 h 661"/>
                <a:gd name="T68" fmla="*/ 16 w 16"/>
                <a:gd name="T69" fmla="*/ 532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5"/>
                  </a:lnTo>
                  <a:lnTo>
                    <a:pt x="0" y="65"/>
                  </a:lnTo>
                  <a:lnTo>
                    <a:pt x="0" y="0"/>
                  </a:lnTo>
                  <a:lnTo>
                    <a:pt x="16" y="0"/>
                  </a:lnTo>
                  <a:close/>
                  <a:moveTo>
                    <a:pt x="16" y="113"/>
                  </a:moveTo>
                  <a:lnTo>
                    <a:pt x="16" y="129"/>
                  </a:lnTo>
                  <a:lnTo>
                    <a:pt x="0" y="129"/>
                  </a:lnTo>
                  <a:lnTo>
                    <a:pt x="0" y="113"/>
                  </a:lnTo>
                  <a:lnTo>
                    <a:pt x="16" y="113"/>
                  </a:lnTo>
                  <a:close/>
                  <a:moveTo>
                    <a:pt x="16" y="178"/>
                  </a:moveTo>
                  <a:lnTo>
                    <a:pt x="16" y="242"/>
                  </a:lnTo>
                  <a:lnTo>
                    <a:pt x="0" y="242"/>
                  </a:lnTo>
                  <a:lnTo>
                    <a:pt x="0" y="178"/>
                  </a:lnTo>
                  <a:lnTo>
                    <a:pt x="16" y="178"/>
                  </a:lnTo>
                  <a:close/>
                  <a:moveTo>
                    <a:pt x="16" y="291"/>
                  </a:moveTo>
                  <a:lnTo>
                    <a:pt x="16" y="307"/>
                  </a:lnTo>
                  <a:lnTo>
                    <a:pt x="0" y="307"/>
                  </a:lnTo>
                  <a:lnTo>
                    <a:pt x="0" y="291"/>
                  </a:lnTo>
                  <a:lnTo>
                    <a:pt x="16" y="291"/>
                  </a:lnTo>
                  <a:close/>
                  <a:moveTo>
                    <a:pt x="16" y="355"/>
                  </a:moveTo>
                  <a:lnTo>
                    <a:pt x="16" y="419"/>
                  </a:lnTo>
                  <a:lnTo>
                    <a:pt x="0" y="419"/>
                  </a:lnTo>
                  <a:lnTo>
                    <a:pt x="0" y="355"/>
                  </a:lnTo>
                  <a:lnTo>
                    <a:pt x="16" y="355"/>
                  </a:lnTo>
                  <a:close/>
                  <a:moveTo>
                    <a:pt x="16" y="468"/>
                  </a:moveTo>
                  <a:lnTo>
                    <a:pt x="16" y="484"/>
                  </a:lnTo>
                  <a:lnTo>
                    <a:pt x="0" y="484"/>
                  </a:lnTo>
                  <a:lnTo>
                    <a:pt x="0" y="468"/>
                  </a:lnTo>
                  <a:lnTo>
                    <a:pt x="16" y="468"/>
                  </a:lnTo>
                  <a:close/>
                  <a:moveTo>
                    <a:pt x="16" y="532"/>
                  </a:moveTo>
                  <a:lnTo>
                    <a:pt x="16" y="597"/>
                  </a:lnTo>
                  <a:lnTo>
                    <a:pt x="0" y="597"/>
                  </a:lnTo>
                  <a:lnTo>
                    <a:pt x="0" y="532"/>
                  </a:lnTo>
                  <a:lnTo>
                    <a:pt x="16" y="532"/>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42"/>
            <p:cNvSpPr>
              <a:spLocks noEditPoints="1"/>
            </p:cNvSpPr>
            <p:nvPr/>
          </p:nvSpPr>
          <p:spPr bwMode="auto">
            <a:xfrm>
              <a:off x="1385888" y="3659188"/>
              <a:ext cx="25400" cy="1049337"/>
            </a:xfrm>
            <a:custGeom>
              <a:avLst/>
              <a:gdLst>
                <a:gd name="T0" fmla="*/ 16 w 16"/>
                <a:gd name="T1" fmla="*/ 0 h 661"/>
                <a:gd name="T2" fmla="*/ 16 w 16"/>
                <a:gd name="T3" fmla="*/ 65 h 661"/>
                <a:gd name="T4" fmla="*/ 0 w 16"/>
                <a:gd name="T5" fmla="*/ 65 h 661"/>
                <a:gd name="T6" fmla="*/ 0 w 16"/>
                <a:gd name="T7" fmla="*/ 0 h 661"/>
                <a:gd name="T8" fmla="*/ 16 w 16"/>
                <a:gd name="T9" fmla="*/ 0 h 661"/>
                <a:gd name="T10" fmla="*/ 16 w 16"/>
                <a:gd name="T11" fmla="*/ 113 h 661"/>
                <a:gd name="T12" fmla="*/ 16 w 16"/>
                <a:gd name="T13" fmla="*/ 129 h 661"/>
                <a:gd name="T14" fmla="*/ 0 w 16"/>
                <a:gd name="T15" fmla="*/ 129 h 661"/>
                <a:gd name="T16" fmla="*/ 0 w 16"/>
                <a:gd name="T17" fmla="*/ 113 h 661"/>
                <a:gd name="T18" fmla="*/ 16 w 16"/>
                <a:gd name="T19" fmla="*/ 113 h 661"/>
                <a:gd name="T20" fmla="*/ 16 w 16"/>
                <a:gd name="T21" fmla="*/ 177 h 661"/>
                <a:gd name="T22" fmla="*/ 16 w 16"/>
                <a:gd name="T23" fmla="*/ 242 h 661"/>
                <a:gd name="T24" fmla="*/ 0 w 16"/>
                <a:gd name="T25" fmla="*/ 242 h 661"/>
                <a:gd name="T26" fmla="*/ 0 w 16"/>
                <a:gd name="T27" fmla="*/ 177 h 661"/>
                <a:gd name="T28" fmla="*/ 16 w 16"/>
                <a:gd name="T29" fmla="*/ 177 h 661"/>
                <a:gd name="T30" fmla="*/ 16 w 16"/>
                <a:gd name="T31" fmla="*/ 290 h 661"/>
                <a:gd name="T32" fmla="*/ 16 w 16"/>
                <a:gd name="T33" fmla="*/ 306 h 661"/>
                <a:gd name="T34" fmla="*/ 0 w 16"/>
                <a:gd name="T35" fmla="*/ 306 h 661"/>
                <a:gd name="T36" fmla="*/ 0 w 16"/>
                <a:gd name="T37" fmla="*/ 290 h 661"/>
                <a:gd name="T38" fmla="*/ 16 w 16"/>
                <a:gd name="T39" fmla="*/ 290 h 661"/>
                <a:gd name="T40" fmla="*/ 16 w 16"/>
                <a:gd name="T41" fmla="*/ 355 h 661"/>
                <a:gd name="T42" fmla="*/ 16 w 16"/>
                <a:gd name="T43" fmla="*/ 419 h 661"/>
                <a:gd name="T44" fmla="*/ 0 w 16"/>
                <a:gd name="T45" fmla="*/ 419 h 661"/>
                <a:gd name="T46" fmla="*/ 0 w 16"/>
                <a:gd name="T47" fmla="*/ 355 h 661"/>
                <a:gd name="T48" fmla="*/ 16 w 16"/>
                <a:gd name="T49" fmla="*/ 355 h 661"/>
                <a:gd name="T50" fmla="*/ 16 w 16"/>
                <a:gd name="T51" fmla="*/ 468 h 661"/>
                <a:gd name="T52" fmla="*/ 16 w 16"/>
                <a:gd name="T53" fmla="*/ 484 h 661"/>
                <a:gd name="T54" fmla="*/ 0 w 16"/>
                <a:gd name="T55" fmla="*/ 484 h 661"/>
                <a:gd name="T56" fmla="*/ 0 w 16"/>
                <a:gd name="T57" fmla="*/ 468 h 661"/>
                <a:gd name="T58" fmla="*/ 16 w 16"/>
                <a:gd name="T59" fmla="*/ 468 h 661"/>
                <a:gd name="T60" fmla="*/ 16 w 16"/>
                <a:gd name="T61" fmla="*/ 532 h 661"/>
                <a:gd name="T62" fmla="*/ 16 w 16"/>
                <a:gd name="T63" fmla="*/ 597 h 661"/>
                <a:gd name="T64" fmla="*/ 0 w 16"/>
                <a:gd name="T65" fmla="*/ 597 h 661"/>
                <a:gd name="T66" fmla="*/ 0 w 16"/>
                <a:gd name="T67" fmla="*/ 532 h 661"/>
                <a:gd name="T68" fmla="*/ 16 w 16"/>
                <a:gd name="T69" fmla="*/ 532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5"/>
                  </a:lnTo>
                  <a:lnTo>
                    <a:pt x="0" y="65"/>
                  </a:lnTo>
                  <a:lnTo>
                    <a:pt x="0" y="0"/>
                  </a:lnTo>
                  <a:lnTo>
                    <a:pt x="16" y="0"/>
                  </a:lnTo>
                  <a:close/>
                  <a:moveTo>
                    <a:pt x="16" y="113"/>
                  </a:moveTo>
                  <a:lnTo>
                    <a:pt x="16" y="129"/>
                  </a:lnTo>
                  <a:lnTo>
                    <a:pt x="0" y="129"/>
                  </a:lnTo>
                  <a:lnTo>
                    <a:pt x="0" y="113"/>
                  </a:lnTo>
                  <a:lnTo>
                    <a:pt x="16" y="113"/>
                  </a:lnTo>
                  <a:close/>
                  <a:moveTo>
                    <a:pt x="16" y="177"/>
                  </a:moveTo>
                  <a:lnTo>
                    <a:pt x="16" y="242"/>
                  </a:lnTo>
                  <a:lnTo>
                    <a:pt x="0" y="242"/>
                  </a:lnTo>
                  <a:lnTo>
                    <a:pt x="0" y="177"/>
                  </a:lnTo>
                  <a:lnTo>
                    <a:pt x="16" y="177"/>
                  </a:lnTo>
                  <a:close/>
                  <a:moveTo>
                    <a:pt x="16" y="290"/>
                  </a:moveTo>
                  <a:lnTo>
                    <a:pt x="16" y="306"/>
                  </a:lnTo>
                  <a:lnTo>
                    <a:pt x="0" y="306"/>
                  </a:lnTo>
                  <a:lnTo>
                    <a:pt x="0" y="290"/>
                  </a:lnTo>
                  <a:lnTo>
                    <a:pt x="16" y="290"/>
                  </a:lnTo>
                  <a:close/>
                  <a:moveTo>
                    <a:pt x="16" y="355"/>
                  </a:moveTo>
                  <a:lnTo>
                    <a:pt x="16" y="419"/>
                  </a:lnTo>
                  <a:lnTo>
                    <a:pt x="0" y="419"/>
                  </a:lnTo>
                  <a:lnTo>
                    <a:pt x="0" y="355"/>
                  </a:lnTo>
                  <a:lnTo>
                    <a:pt x="16" y="355"/>
                  </a:lnTo>
                  <a:close/>
                  <a:moveTo>
                    <a:pt x="16" y="468"/>
                  </a:moveTo>
                  <a:lnTo>
                    <a:pt x="16" y="484"/>
                  </a:lnTo>
                  <a:lnTo>
                    <a:pt x="0" y="484"/>
                  </a:lnTo>
                  <a:lnTo>
                    <a:pt x="0" y="468"/>
                  </a:lnTo>
                  <a:lnTo>
                    <a:pt x="16" y="468"/>
                  </a:lnTo>
                  <a:close/>
                  <a:moveTo>
                    <a:pt x="16" y="532"/>
                  </a:moveTo>
                  <a:lnTo>
                    <a:pt x="16" y="597"/>
                  </a:lnTo>
                  <a:lnTo>
                    <a:pt x="0" y="597"/>
                  </a:lnTo>
                  <a:lnTo>
                    <a:pt x="0" y="532"/>
                  </a:lnTo>
                  <a:lnTo>
                    <a:pt x="16" y="532"/>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43"/>
            <p:cNvSpPr>
              <a:spLocks noEditPoints="1"/>
            </p:cNvSpPr>
            <p:nvPr/>
          </p:nvSpPr>
          <p:spPr bwMode="auto">
            <a:xfrm>
              <a:off x="1185863" y="3663950"/>
              <a:ext cx="25400" cy="1049337"/>
            </a:xfrm>
            <a:custGeom>
              <a:avLst/>
              <a:gdLst>
                <a:gd name="T0" fmla="*/ 16 w 16"/>
                <a:gd name="T1" fmla="*/ 0 h 661"/>
                <a:gd name="T2" fmla="*/ 16 w 16"/>
                <a:gd name="T3" fmla="*/ 64 h 661"/>
                <a:gd name="T4" fmla="*/ 0 w 16"/>
                <a:gd name="T5" fmla="*/ 64 h 661"/>
                <a:gd name="T6" fmla="*/ 0 w 16"/>
                <a:gd name="T7" fmla="*/ 0 h 661"/>
                <a:gd name="T8" fmla="*/ 16 w 16"/>
                <a:gd name="T9" fmla="*/ 0 h 661"/>
                <a:gd name="T10" fmla="*/ 16 w 16"/>
                <a:gd name="T11" fmla="*/ 112 h 661"/>
                <a:gd name="T12" fmla="*/ 16 w 16"/>
                <a:gd name="T13" fmla="*/ 129 h 661"/>
                <a:gd name="T14" fmla="*/ 0 w 16"/>
                <a:gd name="T15" fmla="*/ 129 h 661"/>
                <a:gd name="T16" fmla="*/ 0 w 16"/>
                <a:gd name="T17" fmla="*/ 112 h 661"/>
                <a:gd name="T18" fmla="*/ 16 w 16"/>
                <a:gd name="T19" fmla="*/ 112 h 661"/>
                <a:gd name="T20" fmla="*/ 16 w 16"/>
                <a:gd name="T21" fmla="*/ 177 h 661"/>
                <a:gd name="T22" fmla="*/ 16 w 16"/>
                <a:gd name="T23" fmla="*/ 241 h 661"/>
                <a:gd name="T24" fmla="*/ 0 w 16"/>
                <a:gd name="T25" fmla="*/ 241 h 661"/>
                <a:gd name="T26" fmla="*/ 0 w 16"/>
                <a:gd name="T27" fmla="*/ 177 h 661"/>
                <a:gd name="T28" fmla="*/ 16 w 16"/>
                <a:gd name="T29" fmla="*/ 177 h 661"/>
                <a:gd name="T30" fmla="*/ 16 w 16"/>
                <a:gd name="T31" fmla="*/ 290 h 661"/>
                <a:gd name="T32" fmla="*/ 16 w 16"/>
                <a:gd name="T33" fmla="*/ 306 h 661"/>
                <a:gd name="T34" fmla="*/ 0 w 16"/>
                <a:gd name="T35" fmla="*/ 306 h 661"/>
                <a:gd name="T36" fmla="*/ 0 w 16"/>
                <a:gd name="T37" fmla="*/ 290 h 661"/>
                <a:gd name="T38" fmla="*/ 16 w 16"/>
                <a:gd name="T39" fmla="*/ 290 h 661"/>
                <a:gd name="T40" fmla="*/ 16 w 16"/>
                <a:gd name="T41" fmla="*/ 354 h 661"/>
                <a:gd name="T42" fmla="*/ 16 w 16"/>
                <a:gd name="T43" fmla="*/ 419 h 661"/>
                <a:gd name="T44" fmla="*/ 0 w 16"/>
                <a:gd name="T45" fmla="*/ 419 h 661"/>
                <a:gd name="T46" fmla="*/ 0 w 16"/>
                <a:gd name="T47" fmla="*/ 354 h 661"/>
                <a:gd name="T48" fmla="*/ 16 w 16"/>
                <a:gd name="T49" fmla="*/ 354 h 661"/>
                <a:gd name="T50" fmla="*/ 16 w 16"/>
                <a:gd name="T51" fmla="*/ 467 h 661"/>
                <a:gd name="T52" fmla="*/ 16 w 16"/>
                <a:gd name="T53" fmla="*/ 483 h 661"/>
                <a:gd name="T54" fmla="*/ 0 w 16"/>
                <a:gd name="T55" fmla="*/ 483 h 661"/>
                <a:gd name="T56" fmla="*/ 0 w 16"/>
                <a:gd name="T57" fmla="*/ 467 h 661"/>
                <a:gd name="T58" fmla="*/ 16 w 16"/>
                <a:gd name="T59" fmla="*/ 467 h 661"/>
                <a:gd name="T60" fmla="*/ 16 w 16"/>
                <a:gd name="T61" fmla="*/ 532 h 661"/>
                <a:gd name="T62" fmla="*/ 16 w 16"/>
                <a:gd name="T63" fmla="*/ 596 h 661"/>
                <a:gd name="T64" fmla="*/ 0 w 16"/>
                <a:gd name="T65" fmla="*/ 596 h 661"/>
                <a:gd name="T66" fmla="*/ 0 w 16"/>
                <a:gd name="T67" fmla="*/ 532 h 661"/>
                <a:gd name="T68" fmla="*/ 16 w 16"/>
                <a:gd name="T69" fmla="*/ 532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4"/>
                  </a:lnTo>
                  <a:lnTo>
                    <a:pt x="0" y="64"/>
                  </a:lnTo>
                  <a:lnTo>
                    <a:pt x="0" y="0"/>
                  </a:lnTo>
                  <a:lnTo>
                    <a:pt x="16" y="0"/>
                  </a:lnTo>
                  <a:close/>
                  <a:moveTo>
                    <a:pt x="16" y="112"/>
                  </a:moveTo>
                  <a:lnTo>
                    <a:pt x="16" y="129"/>
                  </a:lnTo>
                  <a:lnTo>
                    <a:pt x="0" y="129"/>
                  </a:lnTo>
                  <a:lnTo>
                    <a:pt x="0" y="112"/>
                  </a:lnTo>
                  <a:lnTo>
                    <a:pt x="16" y="112"/>
                  </a:lnTo>
                  <a:close/>
                  <a:moveTo>
                    <a:pt x="16" y="177"/>
                  </a:moveTo>
                  <a:lnTo>
                    <a:pt x="16" y="241"/>
                  </a:lnTo>
                  <a:lnTo>
                    <a:pt x="0" y="241"/>
                  </a:lnTo>
                  <a:lnTo>
                    <a:pt x="0" y="177"/>
                  </a:lnTo>
                  <a:lnTo>
                    <a:pt x="16" y="177"/>
                  </a:lnTo>
                  <a:close/>
                  <a:moveTo>
                    <a:pt x="16" y="290"/>
                  </a:moveTo>
                  <a:lnTo>
                    <a:pt x="16" y="306"/>
                  </a:lnTo>
                  <a:lnTo>
                    <a:pt x="0" y="306"/>
                  </a:lnTo>
                  <a:lnTo>
                    <a:pt x="0" y="290"/>
                  </a:lnTo>
                  <a:lnTo>
                    <a:pt x="16" y="290"/>
                  </a:lnTo>
                  <a:close/>
                  <a:moveTo>
                    <a:pt x="16" y="354"/>
                  </a:moveTo>
                  <a:lnTo>
                    <a:pt x="16" y="419"/>
                  </a:lnTo>
                  <a:lnTo>
                    <a:pt x="0" y="419"/>
                  </a:lnTo>
                  <a:lnTo>
                    <a:pt x="0" y="354"/>
                  </a:lnTo>
                  <a:lnTo>
                    <a:pt x="16" y="354"/>
                  </a:lnTo>
                  <a:close/>
                  <a:moveTo>
                    <a:pt x="16" y="467"/>
                  </a:moveTo>
                  <a:lnTo>
                    <a:pt x="16" y="483"/>
                  </a:lnTo>
                  <a:lnTo>
                    <a:pt x="0" y="483"/>
                  </a:lnTo>
                  <a:lnTo>
                    <a:pt x="0" y="467"/>
                  </a:lnTo>
                  <a:lnTo>
                    <a:pt x="16" y="467"/>
                  </a:lnTo>
                  <a:close/>
                  <a:moveTo>
                    <a:pt x="16" y="532"/>
                  </a:moveTo>
                  <a:lnTo>
                    <a:pt x="16" y="596"/>
                  </a:lnTo>
                  <a:lnTo>
                    <a:pt x="0" y="596"/>
                  </a:lnTo>
                  <a:lnTo>
                    <a:pt x="0" y="532"/>
                  </a:lnTo>
                  <a:lnTo>
                    <a:pt x="16" y="532"/>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44"/>
            <p:cNvSpPr>
              <a:spLocks noEditPoints="1"/>
            </p:cNvSpPr>
            <p:nvPr/>
          </p:nvSpPr>
          <p:spPr bwMode="auto">
            <a:xfrm>
              <a:off x="1385888" y="5307013"/>
              <a:ext cx="25400" cy="1049337"/>
            </a:xfrm>
            <a:custGeom>
              <a:avLst/>
              <a:gdLst>
                <a:gd name="T0" fmla="*/ 16 w 16"/>
                <a:gd name="T1" fmla="*/ 0 h 661"/>
                <a:gd name="T2" fmla="*/ 16 w 16"/>
                <a:gd name="T3" fmla="*/ 65 h 661"/>
                <a:gd name="T4" fmla="*/ 0 w 16"/>
                <a:gd name="T5" fmla="*/ 65 h 661"/>
                <a:gd name="T6" fmla="*/ 0 w 16"/>
                <a:gd name="T7" fmla="*/ 0 h 661"/>
                <a:gd name="T8" fmla="*/ 16 w 16"/>
                <a:gd name="T9" fmla="*/ 0 h 661"/>
                <a:gd name="T10" fmla="*/ 16 w 16"/>
                <a:gd name="T11" fmla="*/ 113 h 661"/>
                <a:gd name="T12" fmla="*/ 16 w 16"/>
                <a:gd name="T13" fmla="*/ 129 h 661"/>
                <a:gd name="T14" fmla="*/ 0 w 16"/>
                <a:gd name="T15" fmla="*/ 129 h 661"/>
                <a:gd name="T16" fmla="*/ 0 w 16"/>
                <a:gd name="T17" fmla="*/ 113 h 661"/>
                <a:gd name="T18" fmla="*/ 16 w 16"/>
                <a:gd name="T19" fmla="*/ 113 h 661"/>
                <a:gd name="T20" fmla="*/ 16 w 16"/>
                <a:gd name="T21" fmla="*/ 178 h 661"/>
                <a:gd name="T22" fmla="*/ 16 w 16"/>
                <a:gd name="T23" fmla="*/ 242 h 661"/>
                <a:gd name="T24" fmla="*/ 0 w 16"/>
                <a:gd name="T25" fmla="*/ 242 h 661"/>
                <a:gd name="T26" fmla="*/ 0 w 16"/>
                <a:gd name="T27" fmla="*/ 178 h 661"/>
                <a:gd name="T28" fmla="*/ 16 w 16"/>
                <a:gd name="T29" fmla="*/ 178 h 661"/>
                <a:gd name="T30" fmla="*/ 16 w 16"/>
                <a:gd name="T31" fmla="*/ 290 h 661"/>
                <a:gd name="T32" fmla="*/ 16 w 16"/>
                <a:gd name="T33" fmla="*/ 307 h 661"/>
                <a:gd name="T34" fmla="*/ 0 w 16"/>
                <a:gd name="T35" fmla="*/ 307 h 661"/>
                <a:gd name="T36" fmla="*/ 0 w 16"/>
                <a:gd name="T37" fmla="*/ 290 h 661"/>
                <a:gd name="T38" fmla="*/ 16 w 16"/>
                <a:gd name="T39" fmla="*/ 290 h 661"/>
                <a:gd name="T40" fmla="*/ 16 w 16"/>
                <a:gd name="T41" fmla="*/ 355 h 661"/>
                <a:gd name="T42" fmla="*/ 16 w 16"/>
                <a:gd name="T43" fmla="*/ 419 h 661"/>
                <a:gd name="T44" fmla="*/ 0 w 16"/>
                <a:gd name="T45" fmla="*/ 419 h 661"/>
                <a:gd name="T46" fmla="*/ 0 w 16"/>
                <a:gd name="T47" fmla="*/ 355 h 661"/>
                <a:gd name="T48" fmla="*/ 16 w 16"/>
                <a:gd name="T49" fmla="*/ 355 h 661"/>
                <a:gd name="T50" fmla="*/ 16 w 16"/>
                <a:gd name="T51" fmla="*/ 468 h 661"/>
                <a:gd name="T52" fmla="*/ 16 w 16"/>
                <a:gd name="T53" fmla="*/ 484 h 661"/>
                <a:gd name="T54" fmla="*/ 0 w 16"/>
                <a:gd name="T55" fmla="*/ 484 h 661"/>
                <a:gd name="T56" fmla="*/ 0 w 16"/>
                <a:gd name="T57" fmla="*/ 468 h 661"/>
                <a:gd name="T58" fmla="*/ 16 w 16"/>
                <a:gd name="T59" fmla="*/ 468 h 661"/>
                <a:gd name="T60" fmla="*/ 16 w 16"/>
                <a:gd name="T61" fmla="*/ 532 h 661"/>
                <a:gd name="T62" fmla="*/ 16 w 16"/>
                <a:gd name="T63" fmla="*/ 597 h 661"/>
                <a:gd name="T64" fmla="*/ 0 w 16"/>
                <a:gd name="T65" fmla="*/ 597 h 661"/>
                <a:gd name="T66" fmla="*/ 0 w 16"/>
                <a:gd name="T67" fmla="*/ 532 h 661"/>
                <a:gd name="T68" fmla="*/ 16 w 16"/>
                <a:gd name="T69" fmla="*/ 532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5"/>
                  </a:lnTo>
                  <a:lnTo>
                    <a:pt x="0" y="65"/>
                  </a:lnTo>
                  <a:lnTo>
                    <a:pt x="0" y="0"/>
                  </a:lnTo>
                  <a:lnTo>
                    <a:pt x="16" y="0"/>
                  </a:lnTo>
                  <a:close/>
                  <a:moveTo>
                    <a:pt x="16" y="113"/>
                  </a:moveTo>
                  <a:lnTo>
                    <a:pt x="16" y="129"/>
                  </a:lnTo>
                  <a:lnTo>
                    <a:pt x="0" y="129"/>
                  </a:lnTo>
                  <a:lnTo>
                    <a:pt x="0" y="113"/>
                  </a:lnTo>
                  <a:lnTo>
                    <a:pt x="16" y="113"/>
                  </a:lnTo>
                  <a:close/>
                  <a:moveTo>
                    <a:pt x="16" y="178"/>
                  </a:moveTo>
                  <a:lnTo>
                    <a:pt x="16" y="242"/>
                  </a:lnTo>
                  <a:lnTo>
                    <a:pt x="0" y="242"/>
                  </a:lnTo>
                  <a:lnTo>
                    <a:pt x="0" y="178"/>
                  </a:lnTo>
                  <a:lnTo>
                    <a:pt x="16" y="178"/>
                  </a:lnTo>
                  <a:close/>
                  <a:moveTo>
                    <a:pt x="16" y="290"/>
                  </a:moveTo>
                  <a:lnTo>
                    <a:pt x="16" y="307"/>
                  </a:lnTo>
                  <a:lnTo>
                    <a:pt x="0" y="307"/>
                  </a:lnTo>
                  <a:lnTo>
                    <a:pt x="0" y="290"/>
                  </a:lnTo>
                  <a:lnTo>
                    <a:pt x="16" y="290"/>
                  </a:lnTo>
                  <a:close/>
                  <a:moveTo>
                    <a:pt x="16" y="355"/>
                  </a:moveTo>
                  <a:lnTo>
                    <a:pt x="16" y="419"/>
                  </a:lnTo>
                  <a:lnTo>
                    <a:pt x="0" y="419"/>
                  </a:lnTo>
                  <a:lnTo>
                    <a:pt x="0" y="355"/>
                  </a:lnTo>
                  <a:lnTo>
                    <a:pt x="16" y="355"/>
                  </a:lnTo>
                  <a:close/>
                  <a:moveTo>
                    <a:pt x="16" y="468"/>
                  </a:moveTo>
                  <a:lnTo>
                    <a:pt x="16" y="484"/>
                  </a:lnTo>
                  <a:lnTo>
                    <a:pt x="0" y="484"/>
                  </a:lnTo>
                  <a:lnTo>
                    <a:pt x="0" y="468"/>
                  </a:lnTo>
                  <a:lnTo>
                    <a:pt x="16" y="468"/>
                  </a:lnTo>
                  <a:close/>
                  <a:moveTo>
                    <a:pt x="16" y="532"/>
                  </a:moveTo>
                  <a:lnTo>
                    <a:pt x="16" y="597"/>
                  </a:lnTo>
                  <a:lnTo>
                    <a:pt x="0" y="597"/>
                  </a:lnTo>
                  <a:lnTo>
                    <a:pt x="0" y="532"/>
                  </a:lnTo>
                  <a:lnTo>
                    <a:pt x="16" y="532"/>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45"/>
            <p:cNvSpPr>
              <a:spLocks noEditPoints="1"/>
            </p:cNvSpPr>
            <p:nvPr/>
          </p:nvSpPr>
          <p:spPr bwMode="auto">
            <a:xfrm>
              <a:off x="1185863" y="5307013"/>
              <a:ext cx="25400" cy="1049337"/>
            </a:xfrm>
            <a:custGeom>
              <a:avLst/>
              <a:gdLst>
                <a:gd name="T0" fmla="*/ 16 w 16"/>
                <a:gd name="T1" fmla="*/ 0 h 661"/>
                <a:gd name="T2" fmla="*/ 16 w 16"/>
                <a:gd name="T3" fmla="*/ 65 h 661"/>
                <a:gd name="T4" fmla="*/ 0 w 16"/>
                <a:gd name="T5" fmla="*/ 65 h 661"/>
                <a:gd name="T6" fmla="*/ 0 w 16"/>
                <a:gd name="T7" fmla="*/ 0 h 661"/>
                <a:gd name="T8" fmla="*/ 16 w 16"/>
                <a:gd name="T9" fmla="*/ 0 h 661"/>
                <a:gd name="T10" fmla="*/ 16 w 16"/>
                <a:gd name="T11" fmla="*/ 113 h 661"/>
                <a:gd name="T12" fmla="*/ 16 w 16"/>
                <a:gd name="T13" fmla="*/ 129 h 661"/>
                <a:gd name="T14" fmla="*/ 0 w 16"/>
                <a:gd name="T15" fmla="*/ 129 h 661"/>
                <a:gd name="T16" fmla="*/ 0 w 16"/>
                <a:gd name="T17" fmla="*/ 113 h 661"/>
                <a:gd name="T18" fmla="*/ 16 w 16"/>
                <a:gd name="T19" fmla="*/ 113 h 661"/>
                <a:gd name="T20" fmla="*/ 16 w 16"/>
                <a:gd name="T21" fmla="*/ 178 h 661"/>
                <a:gd name="T22" fmla="*/ 16 w 16"/>
                <a:gd name="T23" fmla="*/ 242 h 661"/>
                <a:gd name="T24" fmla="*/ 0 w 16"/>
                <a:gd name="T25" fmla="*/ 242 h 661"/>
                <a:gd name="T26" fmla="*/ 0 w 16"/>
                <a:gd name="T27" fmla="*/ 178 h 661"/>
                <a:gd name="T28" fmla="*/ 16 w 16"/>
                <a:gd name="T29" fmla="*/ 178 h 661"/>
                <a:gd name="T30" fmla="*/ 16 w 16"/>
                <a:gd name="T31" fmla="*/ 290 h 661"/>
                <a:gd name="T32" fmla="*/ 16 w 16"/>
                <a:gd name="T33" fmla="*/ 307 h 661"/>
                <a:gd name="T34" fmla="*/ 0 w 16"/>
                <a:gd name="T35" fmla="*/ 307 h 661"/>
                <a:gd name="T36" fmla="*/ 0 w 16"/>
                <a:gd name="T37" fmla="*/ 290 h 661"/>
                <a:gd name="T38" fmla="*/ 16 w 16"/>
                <a:gd name="T39" fmla="*/ 290 h 661"/>
                <a:gd name="T40" fmla="*/ 16 w 16"/>
                <a:gd name="T41" fmla="*/ 355 h 661"/>
                <a:gd name="T42" fmla="*/ 16 w 16"/>
                <a:gd name="T43" fmla="*/ 419 h 661"/>
                <a:gd name="T44" fmla="*/ 0 w 16"/>
                <a:gd name="T45" fmla="*/ 419 h 661"/>
                <a:gd name="T46" fmla="*/ 0 w 16"/>
                <a:gd name="T47" fmla="*/ 355 h 661"/>
                <a:gd name="T48" fmla="*/ 16 w 16"/>
                <a:gd name="T49" fmla="*/ 355 h 661"/>
                <a:gd name="T50" fmla="*/ 16 w 16"/>
                <a:gd name="T51" fmla="*/ 468 h 661"/>
                <a:gd name="T52" fmla="*/ 16 w 16"/>
                <a:gd name="T53" fmla="*/ 484 h 661"/>
                <a:gd name="T54" fmla="*/ 0 w 16"/>
                <a:gd name="T55" fmla="*/ 484 h 661"/>
                <a:gd name="T56" fmla="*/ 0 w 16"/>
                <a:gd name="T57" fmla="*/ 468 h 661"/>
                <a:gd name="T58" fmla="*/ 16 w 16"/>
                <a:gd name="T59" fmla="*/ 468 h 661"/>
                <a:gd name="T60" fmla="*/ 16 w 16"/>
                <a:gd name="T61" fmla="*/ 532 h 661"/>
                <a:gd name="T62" fmla="*/ 16 w 16"/>
                <a:gd name="T63" fmla="*/ 597 h 661"/>
                <a:gd name="T64" fmla="*/ 0 w 16"/>
                <a:gd name="T65" fmla="*/ 597 h 661"/>
                <a:gd name="T66" fmla="*/ 0 w 16"/>
                <a:gd name="T67" fmla="*/ 532 h 661"/>
                <a:gd name="T68" fmla="*/ 16 w 16"/>
                <a:gd name="T69" fmla="*/ 532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5"/>
                  </a:lnTo>
                  <a:lnTo>
                    <a:pt x="0" y="65"/>
                  </a:lnTo>
                  <a:lnTo>
                    <a:pt x="0" y="0"/>
                  </a:lnTo>
                  <a:lnTo>
                    <a:pt x="16" y="0"/>
                  </a:lnTo>
                  <a:close/>
                  <a:moveTo>
                    <a:pt x="16" y="113"/>
                  </a:moveTo>
                  <a:lnTo>
                    <a:pt x="16" y="129"/>
                  </a:lnTo>
                  <a:lnTo>
                    <a:pt x="0" y="129"/>
                  </a:lnTo>
                  <a:lnTo>
                    <a:pt x="0" y="113"/>
                  </a:lnTo>
                  <a:lnTo>
                    <a:pt x="16" y="113"/>
                  </a:lnTo>
                  <a:close/>
                  <a:moveTo>
                    <a:pt x="16" y="178"/>
                  </a:moveTo>
                  <a:lnTo>
                    <a:pt x="16" y="242"/>
                  </a:lnTo>
                  <a:lnTo>
                    <a:pt x="0" y="242"/>
                  </a:lnTo>
                  <a:lnTo>
                    <a:pt x="0" y="178"/>
                  </a:lnTo>
                  <a:lnTo>
                    <a:pt x="16" y="178"/>
                  </a:lnTo>
                  <a:close/>
                  <a:moveTo>
                    <a:pt x="16" y="290"/>
                  </a:moveTo>
                  <a:lnTo>
                    <a:pt x="16" y="307"/>
                  </a:lnTo>
                  <a:lnTo>
                    <a:pt x="0" y="307"/>
                  </a:lnTo>
                  <a:lnTo>
                    <a:pt x="0" y="290"/>
                  </a:lnTo>
                  <a:lnTo>
                    <a:pt x="16" y="290"/>
                  </a:lnTo>
                  <a:close/>
                  <a:moveTo>
                    <a:pt x="16" y="355"/>
                  </a:moveTo>
                  <a:lnTo>
                    <a:pt x="16" y="419"/>
                  </a:lnTo>
                  <a:lnTo>
                    <a:pt x="0" y="419"/>
                  </a:lnTo>
                  <a:lnTo>
                    <a:pt x="0" y="355"/>
                  </a:lnTo>
                  <a:lnTo>
                    <a:pt x="16" y="355"/>
                  </a:lnTo>
                  <a:close/>
                  <a:moveTo>
                    <a:pt x="16" y="468"/>
                  </a:moveTo>
                  <a:lnTo>
                    <a:pt x="16" y="484"/>
                  </a:lnTo>
                  <a:lnTo>
                    <a:pt x="0" y="484"/>
                  </a:lnTo>
                  <a:lnTo>
                    <a:pt x="0" y="468"/>
                  </a:lnTo>
                  <a:lnTo>
                    <a:pt x="16" y="468"/>
                  </a:lnTo>
                  <a:close/>
                  <a:moveTo>
                    <a:pt x="16" y="532"/>
                  </a:moveTo>
                  <a:lnTo>
                    <a:pt x="16" y="597"/>
                  </a:lnTo>
                  <a:lnTo>
                    <a:pt x="0" y="597"/>
                  </a:lnTo>
                  <a:lnTo>
                    <a:pt x="0" y="532"/>
                  </a:lnTo>
                  <a:lnTo>
                    <a:pt x="16" y="532"/>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46"/>
            <p:cNvSpPr>
              <a:spLocks noEditPoints="1"/>
            </p:cNvSpPr>
            <p:nvPr/>
          </p:nvSpPr>
          <p:spPr bwMode="auto">
            <a:xfrm>
              <a:off x="3717925" y="2009775"/>
              <a:ext cx="25400" cy="1049337"/>
            </a:xfrm>
            <a:custGeom>
              <a:avLst/>
              <a:gdLst>
                <a:gd name="T0" fmla="*/ 16 w 16"/>
                <a:gd name="T1" fmla="*/ 0 h 661"/>
                <a:gd name="T2" fmla="*/ 16 w 16"/>
                <a:gd name="T3" fmla="*/ 64 h 661"/>
                <a:gd name="T4" fmla="*/ 0 w 16"/>
                <a:gd name="T5" fmla="*/ 64 h 661"/>
                <a:gd name="T6" fmla="*/ 0 w 16"/>
                <a:gd name="T7" fmla="*/ 0 h 661"/>
                <a:gd name="T8" fmla="*/ 16 w 16"/>
                <a:gd name="T9" fmla="*/ 0 h 661"/>
                <a:gd name="T10" fmla="*/ 16 w 16"/>
                <a:gd name="T11" fmla="*/ 113 h 661"/>
                <a:gd name="T12" fmla="*/ 16 w 16"/>
                <a:gd name="T13" fmla="*/ 129 h 661"/>
                <a:gd name="T14" fmla="*/ 0 w 16"/>
                <a:gd name="T15" fmla="*/ 129 h 661"/>
                <a:gd name="T16" fmla="*/ 0 w 16"/>
                <a:gd name="T17" fmla="*/ 113 h 661"/>
                <a:gd name="T18" fmla="*/ 16 w 16"/>
                <a:gd name="T19" fmla="*/ 113 h 661"/>
                <a:gd name="T20" fmla="*/ 16 w 16"/>
                <a:gd name="T21" fmla="*/ 177 h 661"/>
                <a:gd name="T22" fmla="*/ 16 w 16"/>
                <a:gd name="T23" fmla="*/ 242 h 661"/>
                <a:gd name="T24" fmla="*/ 0 w 16"/>
                <a:gd name="T25" fmla="*/ 242 h 661"/>
                <a:gd name="T26" fmla="*/ 0 w 16"/>
                <a:gd name="T27" fmla="*/ 177 h 661"/>
                <a:gd name="T28" fmla="*/ 16 w 16"/>
                <a:gd name="T29" fmla="*/ 177 h 661"/>
                <a:gd name="T30" fmla="*/ 16 w 16"/>
                <a:gd name="T31" fmla="*/ 290 h 661"/>
                <a:gd name="T32" fmla="*/ 16 w 16"/>
                <a:gd name="T33" fmla="*/ 306 h 661"/>
                <a:gd name="T34" fmla="*/ 0 w 16"/>
                <a:gd name="T35" fmla="*/ 306 h 661"/>
                <a:gd name="T36" fmla="*/ 0 w 16"/>
                <a:gd name="T37" fmla="*/ 290 h 661"/>
                <a:gd name="T38" fmla="*/ 16 w 16"/>
                <a:gd name="T39" fmla="*/ 290 h 661"/>
                <a:gd name="T40" fmla="*/ 16 w 16"/>
                <a:gd name="T41" fmla="*/ 354 h 661"/>
                <a:gd name="T42" fmla="*/ 16 w 16"/>
                <a:gd name="T43" fmla="*/ 419 h 661"/>
                <a:gd name="T44" fmla="*/ 0 w 16"/>
                <a:gd name="T45" fmla="*/ 419 h 661"/>
                <a:gd name="T46" fmla="*/ 0 w 16"/>
                <a:gd name="T47" fmla="*/ 354 h 661"/>
                <a:gd name="T48" fmla="*/ 16 w 16"/>
                <a:gd name="T49" fmla="*/ 354 h 661"/>
                <a:gd name="T50" fmla="*/ 16 w 16"/>
                <a:gd name="T51" fmla="*/ 467 h 661"/>
                <a:gd name="T52" fmla="*/ 16 w 16"/>
                <a:gd name="T53" fmla="*/ 483 h 661"/>
                <a:gd name="T54" fmla="*/ 0 w 16"/>
                <a:gd name="T55" fmla="*/ 483 h 661"/>
                <a:gd name="T56" fmla="*/ 0 w 16"/>
                <a:gd name="T57" fmla="*/ 467 h 661"/>
                <a:gd name="T58" fmla="*/ 16 w 16"/>
                <a:gd name="T59" fmla="*/ 467 h 661"/>
                <a:gd name="T60" fmla="*/ 16 w 16"/>
                <a:gd name="T61" fmla="*/ 532 h 661"/>
                <a:gd name="T62" fmla="*/ 16 w 16"/>
                <a:gd name="T63" fmla="*/ 596 h 661"/>
                <a:gd name="T64" fmla="*/ 0 w 16"/>
                <a:gd name="T65" fmla="*/ 596 h 661"/>
                <a:gd name="T66" fmla="*/ 0 w 16"/>
                <a:gd name="T67" fmla="*/ 532 h 661"/>
                <a:gd name="T68" fmla="*/ 16 w 16"/>
                <a:gd name="T69" fmla="*/ 532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4"/>
                  </a:lnTo>
                  <a:lnTo>
                    <a:pt x="0" y="64"/>
                  </a:lnTo>
                  <a:lnTo>
                    <a:pt x="0" y="0"/>
                  </a:lnTo>
                  <a:lnTo>
                    <a:pt x="16" y="0"/>
                  </a:lnTo>
                  <a:close/>
                  <a:moveTo>
                    <a:pt x="16" y="113"/>
                  </a:moveTo>
                  <a:lnTo>
                    <a:pt x="16" y="129"/>
                  </a:lnTo>
                  <a:lnTo>
                    <a:pt x="0" y="129"/>
                  </a:lnTo>
                  <a:lnTo>
                    <a:pt x="0" y="113"/>
                  </a:lnTo>
                  <a:lnTo>
                    <a:pt x="16" y="113"/>
                  </a:lnTo>
                  <a:close/>
                  <a:moveTo>
                    <a:pt x="16" y="177"/>
                  </a:moveTo>
                  <a:lnTo>
                    <a:pt x="16" y="242"/>
                  </a:lnTo>
                  <a:lnTo>
                    <a:pt x="0" y="242"/>
                  </a:lnTo>
                  <a:lnTo>
                    <a:pt x="0" y="177"/>
                  </a:lnTo>
                  <a:lnTo>
                    <a:pt x="16" y="177"/>
                  </a:lnTo>
                  <a:close/>
                  <a:moveTo>
                    <a:pt x="16" y="290"/>
                  </a:moveTo>
                  <a:lnTo>
                    <a:pt x="16" y="306"/>
                  </a:lnTo>
                  <a:lnTo>
                    <a:pt x="0" y="306"/>
                  </a:lnTo>
                  <a:lnTo>
                    <a:pt x="0" y="290"/>
                  </a:lnTo>
                  <a:lnTo>
                    <a:pt x="16" y="290"/>
                  </a:lnTo>
                  <a:close/>
                  <a:moveTo>
                    <a:pt x="16" y="354"/>
                  </a:moveTo>
                  <a:lnTo>
                    <a:pt x="16" y="419"/>
                  </a:lnTo>
                  <a:lnTo>
                    <a:pt x="0" y="419"/>
                  </a:lnTo>
                  <a:lnTo>
                    <a:pt x="0" y="354"/>
                  </a:lnTo>
                  <a:lnTo>
                    <a:pt x="16" y="354"/>
                  </a:lnTo>
                  <a:close/>
                  <a:moveTo>
                    <a:pt x="16" y="467"/>
                  </a:moveTo>
                  <a:lnTo>
                    <a:pt x="16" y="483"/>
                  </a:lnTo>
                  <a:lnTo>
                    <a:pt x="0" y="483"/>
                  </a:lnTo>
                  <a:lnTo>
                    <a:pt x="0" y="467"/>
                  </a:lnTo>
                  <a:lnTo>
                    <a:pt x="16" y="467"/>
                  </a:lnTo>
                  <a:close/>
                  <a:moveTo>
                    <a:pt x="16" y="532"/>
                  </a:moveTo>
                  <a:lnTo>
                    <a:pt x="16" y="596"/>
                  </a:lnTo>
                  <a:lnTo>
                    <a:pt x="0" y="596"/>
                  </a:lnTo>
                  <a:lnTo>
                    <a:pt x="0" y="532"/>
                  </a:lnTo>
                  <a:lnTo>
                    <a:pt x="16" y="532"/>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47"/>
            <p:cNvSpPr>
              <a:spLocks noEditPoints="1"/>
            </p:cNvSpPr>
            <p:nvPr/>
          </p:nvSpPr>
          <p:spPr bwMode="auto">
            <a:xfrm>
              <a:off x="3921125" y="2009775"/>
              <a:ext cx="25400" cy="1049337"/>
            </a:xfrm>
            <a:custGeom>
              <a:avLst/>
              <a:gdLst>
                <a:gd name="T0" fmla="*/ 16 w 16"/>
                <a:gd name="T1" fmla="*/ 0 h 661"/>
                <a:gd name="T2" fmla="*/ 16 w 16"/>
                <a:gd name="T3" fmla="*/ 64 h 661"/>
                <a:gd name="T4" fmla="*/ 0 w 16"/>
                <a:gd name="T5" fmla="*/ 64 h 661"/>
                <a:gd name="T6" fmla="*/ 0 w 16"/>
                <a:gd name="T7" fmla="*/ 0 h 661"/>
                <a:gd name="T8" fmla="*/ 16 w 16"/>
                <a:gd name="T9" fmla="*/ 0 h 661"/>
                <a:gd name="T10" fmla="*/ 16 w 16"/>
                <a:gd name="T11" fmla="*/ 113 h 661"/>
                <a:gd name="T12" fmla="*/ 16 w 16"/>
                <a:gd name="T13" fmla="*/ 129 h 661"/>
                <a:gd name="T14" fmla="*/ 0 w 16"/>
                <a:gd name="T15" fmla="*/ 129 h 661"/>
                <a:gd name="T16" fmla="*/ 0 w 16"/>
                <a:gd name="T17" fmla="*/ 113 h 661"/>
                <a:gd name="T18" fmla="*/ 16 w 16"/>
                <a:gd name="T19" fmla="*/ 113 h 661"/>
                <a:gd name="T20" fmla="*/ 16 w 16"/>
                <a:gd name="T21" fmla="*/ 177 h 661"/>
                <a:gd name="T22" fmla="*/ 16 w 16"/>
                <a:gd name="T23" fmla="*/ 242 h 661"/>
                <a:gd name="T24" fmla="*/ 0 w 16"/>
                <a:gd name="T25" fmla="*/ 242 h 661"/>
                <a:gd name="T26" fmla="*/ 0 w 16"/>
                <a:gd name="T27" fmla="*/ 177 h 661"/>
                <a:gd name="T28" fmla="*/ 16 w 16"/>
                <a:gd name="T29" fmla="*/ 177 h 661"/>
                <a:gd name="T30" fmla="*/ 16 w 16"/>
                <a:gd name="T31" fmla="*/ 290 h 661"/>
                <a:gd name="T32" fmla="*/ 16 w 16"/>
                <a:gd name="T33" fmla="*/ 306 h 661"/>
                <a:gd name="T34" fmla="*/ 0 w 16"/>
                <a:gd name="T35" fmla="*/ 306 h 661"/>
                <a:gd name="T36" fmla="*/ 0 w 16"/>
                <a:gd name="T37" fmla="*/ 290 h 661"/>
                <a:gd name="T38" fmla="*/ 16 w 16"/>
                <a:gd name="T39" fmla="*/ 290 h 661"/>
                <a:gd name="T40" fmla="*/ 16 w 16"/>
                <a:gd name="T41" fmla="*/ 354 h 661"/>
                <a:gd name="T42" fmla="*/ 16 w 16"/>
                <a:gd name="T43" fmla="*/ 419 h 661"/>
                <a:gd name="T44" fmla="*/ 0 w 16"/>
                <a:gd name="T45" fmla="*/ 419 h 661"/>
                <a:gd name="T46" fmla="*/ 0 w 16"/>
                <a:gd name="T47" fmla="*/ 354 h 661"/>
                <a:gd name="T48" fmla="*/ 16 w 16"/>
                <a:gd name="T49" fmla="*/ 354 h 661"/>
                <a:gd name="T50" fmla="*/ 16 w 16"/>
                <a:gd name="T51" fmla="*/ 467 h 661"/>
                <a:gd name="T52" fmla="*/ 16 w 16"/>
                <a:gd name="T53" fmla="*/ 483 h 661"/>
                <a:gd name="T54" fmla="*/ 0 w 16"/>
                <a:gd name="T55" fmla="*/ 483 h 661"/>
                <a:gd name="T56" fmla="*/ 0 w 16"/>
                <a:gd name="T57" fmla="*/ 467 h 661"/>
                <a:gd name="T58" fmla="*/ 16 w 16"/>
                <a:gd name="T59" fmla="*/ 467 h 661"/>
                <a:gd name="T60" fmla="*/ 16 w 16"/>
                <a:gd name="T61" fmla="*/ 532 h 661"/>
                <a:gd name="T62" fmla="*/ 16 w 16"/>
                <a:gd name="T63" fmla="*/ 596 h 661"/>
                <a:gd name="T64" fmla="*/ 0 w 16"/>
                <a:gd name="T65" fmla="*/ 596 h 661"/>
                <a:gd name="T66" fmla="*/ 0 w 16"/>
                <a:gd name="T67" fmla="*/ 532 h 661"/>
                <a:gd name="T68" fmla="*/ 16 w 16"/>
                <a:gd name="T69" fmla="*/ 532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4"/>
                  </a:lnTo>
                  <a:lnTo>
                    <a:pt x="0" y="64"/>
                  </a:lnTo>
                  <a:lnTo>
                    <a:pt x="0" y="0"/>
                  </a:lnTo>
                  <a:lnTo>
                    <a:pt x="16" y="0"/>
                  </a:lnTo>
                  <a:close/>
                  <a:moveTo>
                    <a:pt x="16" y="113"/>
                  </a:moveTo>
                  <a:lnTo>
                    <a:pt x="16" y="129"/>
                  </a:lnTo>
                  <a:lnTo>
                    <a:pt x="0" y="129"/>
                  </a:lnTo>
                  <a:lnTo>
                    <a:pt x="0" y="113"/>
                  </a:lnTo>
                  <a:lnTo>
                    <a:pt x="16" y="113"/>
                  </a:lnTo>
                  <a:close/>
                  <a:moveTo>
                    <a:pt x="16" y="177"/>
                  </a:moveTo>
                  <a:lnTo>
                    <a:pt x="16" y="242"/>
                  </a:lnTo>
                  <a:lnTo>
                    <a:pt x="0" y="242"/>
                  </a:lnTo>
                  <a:lnTo>
                    <a:pt x="0" y="177"/>
                  </a:lnTo>
                  <a:lnTo>
                    <a:pt x="16" y="177"/>
                  </a:lnTo>
                  <a:close/>
                  <a:moveTo>
                    <a:pt x="16" y="290"/>
                  </a:moveTo>
                  <a:lnTo>
                    <a:pt x="16" y="306"/>
                  </a:lnTo>
                  <a:lnTo>
                    <a:pt x="0" y="306"/>
                  </a:lnTo>
                  <a:lnTo>
                    <a:pt x="0" y="290"/>
                  </a:lnTo>
                  <a:lnTo>
                    <a:pt x="16" y="290"/>
                  </a:lnTo>
                  <a:close/>
                  <a:moveTo>
                    <a:pt x="16" y="354"/>
                  </a:moveTo>
                  <a:lnTo>
                    <a:pt x="16" y="419"/>
                  </a:lnTo>
                  <a:lnTo>
                    <a:pt x="0" y="419"/>
                  </a:lnTo>
                  <a:lnTo>
                    <a:pt x="0" y="354"/>
                  </a:lnTo>
                  <a:lnTo>
                    <a:pt x="16" y="354"/>
                  </a:lnTo>
                  <a:close/>
                  <a:moveTo>
                    <a:pt x="16" y="467"/>
                  </a:moveTo>
                  <a:lnTo>
                    <a:pt x="16" y="483"/>
                  </a:lnTo>
                  <a:lnTo>
                    <a:pt x="0" y="483"/>
                  </a:lnTo>
                  <a:lnTo>
                    <a:pt x="0" y="467"/>
                  </a:lnTo>
                  <a:lnTo>
                    <a:pt x="16" y="467"/>
                  </a:lnTo>
                  <a:close/>
                  <a:moveTo>
                    <a:pt x="16" y="532"/>
                  </a:moveTo>
                  <a:lnTo>
                    <a:pt x="16" y="596"/>
                  </a:lnTo>
                  <a:lnTo>
                    <a:pt x="0" y="596"/>
                  </a:lnTo>
                  <a:lnTo>
                    <a:pt x="0" y="532"/>
                  </a:lnTo>
                  <a:lnTo>
                    <a:pt x="16" y="532"/>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48"/>
            <p:cNvSpPr>
              <a:spLocks noEditPoints="1"/>
            </p:cNvSpPr>
            <p:nvPr/>
          </p:nvSpPr>
          <p:spPr bwMode="auto">
            <a:xfrm>
              <a:off x="3921125" y="3659188"/>
              <a:ext cx="25400" cy="1049337"/>
            </a:xfrm>
            <a:custGeom>
              <a:avLst/>
              <a:gdLst>
                <a:gd name="T0" fmla="*/ 16 w 16"/>
                <a:gd name="T1" fmla="*/ 0 h 661"/>
                <a:gd name="T2" fmla="*/ 16 w 16"/>
                <a:gd name="T3" fmla="*/ 65 h 661"/>
                <a:gd name="T4" fmla="*/ 0 w 16"/>
                <a:gd name="T5" fmla="*/ 65 h 661"/>
                <a:gd name="T6" fmla="*/ 0 w 16"/>
                <a:gd name="T7" fmla="*/ 0 h 661"/>
                <a:gd name="T8" fmla="*/ 16 w 16"/>
                <a:gd name="T9" fmla="*/ 0 h 661"/>
                <a:gd name="T10" fmla="*/ 16 w 16"/>
                <a:gd name="T11" fmla="*/ 113 h 661"/>
                <a:gd name="T12" fmla="*/ 16 w 16"/>
                <a:gd name="T13" fmla="*/ 129 h 661"/>
                <a:gd name="T14" fmla="*/ 0 w 16"/>
                <a:gd name="T15" fmla="*/ 129 h 661"/>
                <a:gd name="T16" fmla="*/ 0 w 16"/>
                <a:gd name="T17" fmla="*/ 113 h 661"/>
                <a:gd name="T18" fmla="*/ 16 w 16"/>
                <a:gd name="T19" fmla="*/ 113 h 661"/>
                <a:gd name="T20" fmla="*/ 16 w 16"/>
                <a:gd name="T21" fmla="*/ 177 h 661"/>
                <a:gd name="T22" fmla="*/ 16 w 16"/>
                <a:gd name="T23" fmla="*/ 242 h 661"/>
                <a:gd name="T24" fmla="*/ 0 w 16"/>
                <a:gd name="T25" fmla="*/ 242 h 661"/>
                <a:gd name="T26" fmla="*/ 0 w 16"/>
                <a:gd name="T27" fmla="*/ 177 h 661"/>
                <a:gd name="T28" fmla="*/ 16 w 16"/>
                <a:gd name="T29" fmla="*/ 177 h 661"/>
                <a:gd name="T30" fmla="*/ 16 w 16"/>
                <a:gd name="T31" fmla="*/ 290 h 661"/>
                <a:gd name="T32" fmla="*/ 16 w 16"/>
                <a:gd name="T33" fmla="*/ 306 h 661"/>
                <a:gd name="T34" fmla="*/ 0 w 16"/>
                <a:gd name="T35" fmla="*/ 306 h 661"/>
                <a:gd name="T36" fmla="*/ 0 w 16"/>
                <a:gd name="T37" fmla="*/ 290 h 661"/>
                <a:gd name="T38" fmla="*/ 16 w 16"/>
                <a:gd name="T39" fmla="*/ 290 h 661"/>
                <a:gd name="T40" fmla="*/ 16 w 16"/>
                <a:gd name="T41" fmla="*/ 355 h 661"/>
                <a:gd name="T42" fmla="*/ 16 w 16"/>
                <a:gd name="T43" fmla="*/ 419 h 661"/>
                <a:gd name="T44" fmla="*/ 0 w 16"/>
                <a:gd name="T45" fmla="*/ 419 h 661"/>
                <a:gd name="T46" fmla="*/ 0 w 16"/>
                <a:gd name="T47" fmla="*/ 355 h 661"/>
                <a:gd name="T48" fmla="*/ 16 w 16"/>
                <a:gd name="T49" fmla="*/ 355 h 661"/>
                <a:gd name="T50" fmla="*/ 16 w 16"/>
                <a:gd name="T51" fmla="*/ 468 h 661"/>
                <a:gd name="T52" fmla="*/ 16 w 16"/>
                <a:gd name="T53" fmla="*/ 484 h 661"/>
                <a:gd name="T54" fmla="*/ 0 w 16"/>
                <a:gd name="T55" fmla="*/ 484 h 661"/>
                <a:gd name="T56" fmla="*/ 0 w 16"/>
                <a:gd name="T57" fmla="*/ 468 h 661"/>
                <a:gd name="T58" fmla="*/ 16 w 16"/>
                <a:gd name="T59" fmla="*/ 468 h 661"/>
                <a:gd name="T60" fmla="*/ 16 w 16"/>
                <a:gd name="T61" fmla="*/ 532 h 661"/>
                <a:gd name="T62" fmla="*/ 16 w 16"/>
                <a:gd name="T63" fmla="*/ 597 h 661"/>
                <a:gd name="T64" fmla="*/ 0 w 16"/>
                <a:gd name="T65" fmla="*/ 597 h 661"/>
                <a:gd name="T66" fmla="*/ 0 w 16"/>
                <a:gd name="T67" fmla="*/ 532 h 661"/>
                <a:gd name="T68" fmla="*/ 16 w 16"/>
                <a:gd name="T69" fmla="*/ 532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5"/>
                  </a:lnTo>
                  <a:lnTo>
                    <a:pt x="0" y="65"/>
                  </a:lnTo>
                  <a:lnTo>
                    <a:pt x="0" y="0"/>
                  </a:lnTo>
                  <a:lnTo>
                    <a:pt x="16" y="0"/>
                  </a:lnTo>
                  <a:close/>
                  <a:moveTo>
                    <a:pt x="16" y="113"/>
                  </a:moveTo>
                  <a:lnTo>
                    <a:pt x="16" y="129"/>
                  </a:lnTo>
                  <a:lnTo>
                    <a:pt x="0" y="129"/>
                  </a:lnTo>
                  <a:lnTo>
                    <a:pt x="0" y="113"/>
                  </a:lnTo>
                  <a:lnTo>
                    <a:pt x="16" y="113"/>
                  </a:lnTo>
                  <a:close/>
                  <a:moveTo>
                    <a:pt x="16" y="177"/>
                  </a:moveTo>
                  <a:lnTo>
                    <a:pt x="16" y="242"/>
                  </a:lnTo>
                  <a:lnTo>
                    <a:pt x="0" y="242"/>
                  </a:lnTo>
                  <a:lnTo>
                    <a:pt x="0" y="177"/>
                  </a:lnTo>
                  <a:lnTo>
                    <a:pt x="16" y="177"/>
                  </a:lnTo>
                  <a:close/>
                  <a:moveTo>
                    <a:pt x="16" y="290"/>
                  </a:moveTo>
                  <a:lnTo>
                    <a:pt x="16" y="306"/>
                  </a:lnTo>
                  <a:lnTo>
                    <a:pt x="0" y="306"/>
                  </a:lnTo>
                  <a:lnTo>
                    <a:pt x="0" y="290"/>
                  </a:lnTo>
                  <a:lnTo>
                    <a:pt x="16" y="290"/>
                  </a:lnTo>
                  <a:close/>
                  <a:moveTo>
                    <a:pt x="16" y="355"/>
                  </a:moveTo>
                  <a:lnTo>
                    <a:pt x="16" y="419"/>
                  </a:lnTo>
                  <a:lnTo>
                    <a:pt x="0" y="419"/>
                  </a:lnTo>
                  <a:lnTo>
                    <a:pt x="0" y="355"/>
                  </a:lnTo>
                  <a:lnTo>
                    <a:pt x="16" y="355"/>
                  </a:lnTo>
                  <a:close/>
                  <a:moveTo>
                    <a:pt x="16" y="468"/>
                  </a:moveTo>
                  <a:lnTo>
                    <a:pt x="16" y="484"/>
                  </a:lnTo>
                  <a:lnTo>
                    <a:pt x="0" y="484"/>
                  </a:lnTo>
                  <a:lnTo>
                    <a:pt x="0" y="468"/>
                  </a:lnTo>
                  <a:lnTo>
                    <a:pt x="16" y="468"/>
                  </a:lnTo>
                  <a:close/>
                  <a:moveTo>
                    <a:pt x="16" y="532"/>
                  </a:moveTo>
                  <a:lnTo>
                    <a:pt x="16" y="597"/>
                  </a:lnTo>
                  <a:lnTo>
                    <a:pt x="0" y="597"/>
                  </a:lnTo>
                  <a:lnTo>
                    <a:pt x="0" y="532"/>
                  </a:lnTo>
                  <a:lnTo>
                    <a:pt x="16" y="532"/>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49"/>
            <p:cNvSpPr>
              <a:spLocks noEditPoints="1"/>
            </p:cNvSpPr>
            <p:nvPr/>
          </p:nvSpPr>
          <p:spPr bwMode="auto">
            <a:xfrm>
              <a:off x="3717925" y="3665538"/>
              <a:ext cx="25400" cy="1049337"/>
            </a:xfrm>
            <a:custGeom>
              <a:avLst/>
              <a:gdLst>
                <a:gd name="T0" fmla="*/ 16 w 16"/>
                <a:gd name="T1" fmla="*/ 0 h 661"/>
                <a:gd name="T2" fmla="*/ 16 w 16"/>
                <a:gd name="T3" fmla="*/ 64 h 661"/>
                <a:gd name="T4" fmla="*/ 0 w 16"/>
                <a:gd name="T5" fmla="*/ 64 h 661"/>
                <a:gd name="T6" fmla="*/ 0 w 16"/>
                <a:gd name="T7" fmla="*/ 0 h 661"/>
                <a:gd name="T8" fmla="*/ 16 w 16"/>
                <a:gd name="T9" fmla="*/ 0 h 661"/>
                <a:gd name="T10" fmla="*/ 16 w 16"/>
                <a:gd name="T11" fmla="*/ 113 h 661"/>
                <a:gd name="T12" fmla="*/ 16 w 16"/>
                <a:gd name="T13" fmla="*/ 129 h 661"/>
                <a:gd name="T14" fmla="*/ 0 w 16"/>
                <a:gd name="T15" fmla="*/ 129 h 661"/>
                <a:gd name="T16" fmla="*/ 0 w 16"/>
                <a:gd name="T17" fmla="*/ 113 h 661"/>
                <a:gd name="T18" fmla="*/ 16 w 16"/>
                <a:gd name="T19" fmla="*/ 113 h 661"/>
                <a:gd name="T20" fmla="*/ 16 w 16"/>
                <a:gd name="T21" fmla="*/ 177 h 661"/>
                <a:gd name="T22" fmla="*/ 16 w 16"/>
                <a:gd name="T23" fmla="*/ 242 h 661"/>
                <a:gd name="T24" fmla="*/ 0 w 16"/>
                <a:gd name="T25" fmla="*/ 242 h 661"/>
                <a:gd name="T26" fmla="*/ 0 w 16"/>
                <a:gd name="T27" fmla="*/ 177 h 661"/>
                <a:gd name="T28" fmla="*/ 16 w 16"/>
                <a:gd name="T29" fmla="*/ 177 h 661"/>
                <a:gd name="T30" fmla="*/ 16 w 16"/>
                <a:gd name="T31" fmla="*/ 290 h 661"/>
                <a:gd name="T32" fmla="*/ 16 w 16"/>
                <a:gd name="T33" fmla="*/ 306 h 661"/>
                <a:gd name="T34" fmla="*/ 0 w 16"/>
                <a:gd name="T35" fmla="*/ 306 h 661"/>
                <a:gd name="T36" fmla="*/ 0 w 16"/>
                <a:gd name="T37" fmla="*/ 290 h 661"/>
                <a:gd name="T38" fmla="*/ 16 w 16"/>
                <a:gd name="T39" fmla="*/ 290 h 661"/>
                <a:gd name="T40" fmla="*/ 16 w 16"/>
                <a:gd name="T41" fmla="*/ 355 h 661"/>
                <a:gd name="T42" fmla="*/ 16 w 16"/>
                <a:gd name="T43" fmla="*/ 419 h 661"/>
                <a:gd name="T44" fmla="*/ 0 w 16"/>
                <a:gd name="T45" fmla="*/ 419 h 661"/>
                <a:gd name="T46" fmla="*/ 0 w 16"/>
                <a:gd name="T47" fmla="*/ 355 h 661"/>
                <a:gd name="T48" fmla="*/ 16 w 16"/>
                <a:gd name="T49" fmla="*/ 355 h 661"/>
                <a:gd name="T50" fmla="*/ 16 w 16"/>
                <a:gd name="T51" fmla="*/ 467 h 661"/>
                <a:gd name="T52" fmla="*/ 16 w 16"/>
                <a:gd name="T53" fmla="*/ 484 h 661"/>
                <a:gd name="T54" fmla="*/ 0 w 16"/>
                <a:gd name="T55" fmla="*/ 484 h 661"/>
                <a:gd name="T56" fmla="*/ 0 w 16"/>
                <a:gd name="T57" fmla="*/ 467 h 661"/>
                <a:gd name="T58" fmla="*/ 16 w 16"/>
                <a:gd name="T59" fmla="*/ 467 h 661"/>
                <a:gd name="T60" fmla="*/ 16 w 16"/>
                <a:gd name="T61" fmla="*/ 532 h 661"/>
                <a:gd name="T62" fmla="*/ 16 w 16"/>
                <a:gd name="T63" fmla="*/ 596 h 661"/>
                <a:gd name="T64" fmla="*/ 0 w 16"/>
                <a:gd name="T65" fmla="*/ 596 h 661"/>
                <a:gd name="T66" fmla="*/ 0 w 16"/>
                <a:gd name="T67" fmla="*/ 532 h 661"/>
                <a:gd name="T68" fmla="*/ 16 w 16"/>
                <a:gd name="T69" fmla="*/ 532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4"/>
                  </a:lnTo>
                  <a:lnTo>
                    <a:pt x="0" y="64"/>
                  </a:lnTo>
                  <a:lnTo>
                    <a:pt x="0" y="0"/>
                  </a:lnTo>
                  <a:lnTo>
                    <a:pt x="16" y="0"/>
                  </a:lnTo>
                  <a:close/>
                  <a:moveTo>
                    <a:pt x="16" y="113"/>
                  </a:moveTo>
                  <a:lnTo>
                    <a:pt x="16" y="129"/>
                  </a:lnTo>
                  <a:lnTo>
                    <a:pt x="0" y="129"/>
                  </a:lnTo>
                  <a:lnTo>
                    <a:pt x="0" y="113"/>
                  </a:lnTo>
                  <a:lnTo>
                    <a:pt x="16" y="113"/>
                  </a:lnTo>
                  <a:close/>
                  <a:moveTo>
                    <a:pt x="16" y="177"/>
                  </a:moveTo>
                  <a:lnTo>
                    <a:pt x="16" y="242"/>
                  </a:lnTo>
                  <a:lnTo>
                    <a:pt x="0" y="242"/>
                  </a:lnTo>
                  <a:lnTo>
                    <a:pt x="0" y="177"/>
                  </a:lnTo>
                  <a:lnTo>
                    <a:pt x="16" y="177"/>
                  </a:lnTo>
                  <a:close/>
                  <a:moveTo>
                    <a:pt x="16" y="290"/>
                  </a:moveTo>
                  <a:lnTo>
                    <a:pt x="16" y="306"/>
                  </a:lnTo>
                  <a:lnTo>
                    <a:pt x="0" y="306"/>
                  </a:lnTo>
                  <a:lnTo>
                    <a:pt x="0" y="290"/>
                  </a:lnTo>
                  <a:lnTo>
                    <a:pt x="16" y="290"/>
                  </a:lnTo>
                  <a:close/>
                  <a:moveTo>
                    <a:pt x="16" y="355"/>
                  </a:moveTo>
                  <a:lnTo>
                    <a:pt x="16" y="419"/>
                  </a:lnTo>
                  <a:lnTo>
                    <a:pt x="0" y="419"/>
                  </a:lnTo>
                  <a:lnTo>
                    <a:pt x="0" y="355"/>
                  </a:lnTo>
                  <a:lnTo>
                    <a:pt x="16" y="355"/>
                  </a:lnTo>
                  <a:close/>
                  <a:moveTo>
                    <a:pt x="16" y="467"/>
                  </a:moveTo>
                  <a:lnTo>
                    <a:pt x="16" y="484"/>
                  </a:lnTo>
                  <a:lnTo>
                    <a:pt x="0" y="484"/>
                  </a:lnTo>
                  <a:lnTo>
                    <a:pt x="0" y="467"/>
                  </a:lnTo>
                  <a:lnTo>
                    <a:pt x="16" y="467"/>
                  </a:lnTo>
                  <a:close/>
                  <a:moveTo>
                    <a:pt x="16" y="532"/>
                  </a:moveTo>
                  <a:lnTo>
                    <a:pt x="16" y="596"/>
                  </a:lnTo>
                  <a:lnTo>
                    <a:pt x="0" y="596"/>
                  </a:lnTo>
                  <a:lnTo>
                    <a:pt x="0" y="532"/>
                  </a:lnTo>
                  <a:lnTo>
                    <a:pt x="16" y="532"/>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50"/>
            <p:cNvSpPr>
              <a:spLocks noEditPoints="1"/>
            </p:cNvSpPr>
            <p:nvPr/>
          </p:nvSpPr>
          <p:spPr bwMode="auto">
            <a:xfrm>
              <a:off x="3921125" y="5308600"/>
              <a:ext cx="25400" cy="1049337"/>
            </a:xfrm>
            <a:custGeom>
              <a:avLst/>
              <a:gdLst>
                <a:gd name="T0" fmla="*/ 16 w 16"/>
                <a:gd name="T1" fmla="*/ 0 h 661"/>
                <a:gd name="T2" fmla="*/ 16 w 16"/>
                <a:gd name="T3" fmla="*/ 65 h 661"/>
                <a:gd name="T4" fmla="*/ 0 w 16"/>
                <a:gd name="T5" fmla="*/ 65 h 661"/>
                <a:gd name="T6" fmla="*/ 0 w 16"/>
                <a:gd name="T7" fmla="*/ 0 h 661"/>
                <a:gd name="T8" fmla="*/ 16 w 16"/>
                <a:gd name="T9" fmla="*/ 0 h 661"/>
                <a:gd name="T10" fmla="*/ 16 w 16"/>
                <a:gd name="T11" fmla="*/ 113 h 661"/>
                <a:gd name="T12" fmla="*/ 16 w 16"/>
                <a:gd name="T13" fmla="*/ 129 h 661"/>
                <a:gd name="T14" fmla="*/ 0 w 16"/>
                <a:gd name="T15" fmla="*/ 129 h 661"/>
                <a:gd name="T16" fmla="*/ 0 w 16"/>
                <a:gd name="T17" fmla="*/ 113 h 661"/>
                <a:gd name="T18" fmla="*/ 16 w 16"/>
                <a:gd name="T19" fmla="*/ 113 h 661"/>
                <a:gd name="T20" fmla="*/ 16 w 16"/>
                <a:gd name="T21" fmla="*/ 178 h 661"/>
                <a:gd name="T22" fmla="*/ 16 w 16"/>
                <a:gd name="T23" fmla="*/ 242 h 661"/>
                <a:gd name="T24" fmla="*/ 0 w 16"/>
                <a:gd name="T25" fmla="*/ 242 h 661"/>
                <a:gd name="T26" fmla="*/ 0 w 16"/>
                <a:gd name="T27" fmla="*/ 178 h 661"/>
                <a:gd name="T28" fmla="*/ 16 w 16"/>
                <a:gd name="T29" fmla="*/ 178 h 661"/>
                <a:gd name="T30" fmla="*/ 16 w 16"/>
                <a:gd name="T31" fmla="*/ 291 h 661"/>
                <a:gd name="T32" fmla="*/ 16 w 16"/>
                <a:gd name="T33" fmla="*/ 307 h 661"/>
                <a:gd name="T34" fmla="*/ 0 w 16"/>
                <a:gd name="T35" fmla="*/ 307 h 661"/>
                <a:gd name="T36" fmla="*/ 0 w 16"/>
                <a:gd name="T37" fmla="*/ 291 h 661"/>
                <a:gd name="T38" fmla="*/ 16 w 16"/>
                <a:gd name="T39" fmla="*/ 291 h 661"/>
                <a:gd name="T40" fmla="*/ 16 w 16"/>
                <a:gd name="T41" fmla="*/ 355 h 661"/>
                <a:gd name="T42" fmla="*/ 16 w 16"/>
                <a:gd name="T43" fmla="*/ 420 h 661"/>
                <a:gd name="T44" fmla="*/ 0 w 16"/>
                <a:gd name="T45" fmla="*/ 420 h 661"/>
                <a:gd name="T46" fmla="*/ 0 w 16"/>
                <a:gd name="T47" fmla="*/ 355 h 661"/>
                <a:gd name="T48" fmla="*/ 16 w 16"/>
                <a:gd name="T49" fmla="*/ 355 h 661"/>
                <a:gd name="T50" fmla="*/ 16 w 16"/>
                <a:gd name="T51" fmla="*/ 468 h 661"/>
                <a:gd name="T52" fmla="*/ 16 w 16"/>
                <a:gd name="T53" fmla="*/ 484 h 661"/>
                <a:gd name="T54" fmla="*/ 0 w 16"/>
                <a:gd name="T55" fmla="*/ 484 h 661"/>
                <a:gd name="T56" fmla="*/ 0 w 16"/>
                <a:gd name="T57" fmla="*/ 468 h 661"/>
                <a:gd name="T58" fmla="*/ 16 w 16"/>
                <a:gd name="T59" fmla="*/ 468 h 661"/>
                <a:gd name="T60" fmla="*/ 16 w 16"/>
                <a:gd name="T61" fmla="*/ 533 h 661"/>
                <a:gd name="T62" fmla="*/ 16 w 16"/>
                <a:gd name="T63" fmla="*/ 597 h 661"/>
                <a:gd name="T64" fmla="*/ 0 w 16"/>
                <a:gd name="T65" fmla="*/ 597 h 661"/>
                <a:gd name="T66" fmla="*/ 0 w 16"/>
                <a:gd name="T67" fmla="*/ 533 h 661"/>
                <a:gd name="T68" fmla="*/ 16 w 16"/>
                <a:gd name="T69" fmla="*/ 533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5"/>
                  </a:lnTo>
                  <a:lnTo>
                    <a:pt x="0" y="65"/>
                  </a:lnTo>
                  <a:lnTo>
                    <a:pt x="0" y="0"/>
                  </a:lnTo>
                  <a:lnTo>
                    <a:pt x="16" y="0"/>
                  </a:lnTo>
                  <a:close/>
                  <a:moveTo>
                    <a:pt x="16" y="113"/>
                  </a:moveTo>
                  <a:lnTo>
                    <a:pt x="16" y="129"/>
                  </a:lnTo>
                  <a:lnTo>
                    <a:pt x="0" y="129"/>
                  </a:lnTo>
                  <a:lnTo>
                    <a:pt x="0" y="113"/>
                  </a:lnTo>
                  <a:lnTo>
                    <a:pt x="16" y="113"/>
                  </a:lnTo>
                  <a:close/>
                  <a:moveTo>
                    <a:pt x="16" y="178"/>
                  </a:moveTo>
                  <a:lnTo>
                    <a:pt x="16" y="242"/>
                  </a:lnTo>
                  <a:lnTo>
                    <a:pt x="0" y="242"/>
                  </a:lnTo>
                  <a:lnTo>
                    <a:pt x="0" y="178"/>
                  </a:lnTo>
                  <a:lnTo>
                    <a:pt x="16" y="178"/>
                  </a:lnTo>
                  <a:close/>
                  <a:moveTo>
                    <a:pt x="16" y="291"/>
                  </a:moveTo>
                  <a:lnTo>
                    <a:pt x="16" y="307"/>
                  </a:lnTo>
                  <a:lnTo>
                    <a:pt x="0" y="307"/>
                  </a:lnTo>
                  <a:lnTo>
                    <a:pt x="0" y="291"/>
                  </a:lnTo>
                  <a:lnTo>
                    <a:pt x="16" y="291"/>
                  </a:lnTo>
                  <a:close/>
                  <a:moveTo>
                    <a:pt x="16" y="355"/>
                  </a:moveTo>
                  <a:lnTo>
                    <a:pt x="16" y="420"/>
                  </a:lnTo>
                  <a:lnTo>
                    <a:pt x="0" y="420"/>
                  </a:lnTo>
                  <a:lnTo>
                    <a:pt x="0" y="355"/>
                  </a:lnTo>
                  <a:lnTo>
                    <a:pt x="16" y="355"/>
                  </a:lnTo>
                  <a:close/>
                  <a:moveTo>
                    <a:pt x="16" y="468"/>
                  </a:moveTo>
                  <a:lnTo>
                    <a:pt x="16" y="484"/>
                  </a:lnTo>
                  <a:lnTo>
                    <a:pt x="0" y="484"/>
                  </a:lnTo>
                  <a:lnTo>
                    <a:pt x="0" y="468"/>
                  </a:lnTo>
                  <a:lnTo>
                    <a:pt x="16" y="468"/>
                  </a:lnTo>
                  <a:close/>
                  <a:moveTo>
                    <a:pt x="16" y="533"/>
                  </a:moveTo>
                  <a:lnTo>
                    <a:pt x="16" y="597"/>
                  </a:lnTo>
                  <a:lnTo>
                    <a:pt x="0" y="597"/>
                  </a:lnTo>
                  <a:lnTo>
                    <a:pt x="0" y="533"/>
                  </a:lnTo>
                  <a:lnTo>
                    <a:pt x="16" y="533"/>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51"/>
            <p:cNvSpPr>
              <a:spLocks noEditPoints="1"/>
            </p:cNvSpPr>
            <p:nvPr/>
          </p:nvSpPr>
          <p:spPr bwMode="auto">
            <a:xfrm>
              <a:off x="3717925" y="5307013"/>
              <a:ext cx="25400" cy="1049337"/>
            </a:xfrm>
            <a:custGeom>
              <a:avLst/>
              <a:gdLst>
                <a:gd name="T0" fmla="*/ 16 w 16"/>
                <a:gd name="T1" fmla="*/ 0 h 661"/>
                <a:gd name="T2" fmla="*/ 16 w 16"/>
                <a:gd name="T3" fmla="*/ 65 h 661"/>
                <a:gd name="T4" fmla="*/ 0 w 16"/>
                <a:gd name="T5" fmla="*/ 65 h 661"/>
                <a:gd name="T6" fmla="*/ 0 w 16"/>
                <a:gd name="T7" fmla="*/ 0 h 661"/>
                <a:gd name="T8" fmla="*/ 16 w 16"/>
                <a:gd name="T9" fmla="*/ 0 h 661"/>
                <a:gd name="T10" fmla="*/ 16 w 16"/>
                <a:gd name="T11" fmla="*/ 113 h 661"/>
                <a:gd name="T12" fmla="*/ 16 w 16"/>
                <a:gd name="T13" fmla="*/ 129 h 661"/>
                <a:gd name="T14" fmla="*/ 0 w 16"/>
                <a:gd name="T15" fmla="*/ 129 h 661"/>
                <a:gd name="T16" fmla="*/ 0 w 16"/>
                <a:gd name="T17" fmla="*/ 113 h 661"/>
                <a:gd name="T18" fmla="*/ 16 w 16"/>
                <a:gd name="T19" fmla="*/ 113 h 661"/>
                <a:gd name="T20" fmla="*/ 16 w 16"/>
                <a:gd name="T21" fmla="*/ 178 h 661"/>
                <a:gd name="T22" fmla="*/ 16 w 16"/>
                <a:gd name="T23" fmla="*/ 242 h 661"/>
                <a:gd name="T24" fmla="*/ 0 w 16"/>
                <a:gd name="T25" fmla="*/ 242 h 661"/>
                <a:gd name="T26" fmla="*/ 0 w 16"/>
                <a:gd name="T27" fmla="*/ 178 h 661"/>
                <a:gd name="T28" fmla="*/ 16 w 16"/>
                <a:gd name="T29" fmla="*/ 178 h 661"/>
                <a:gd name="T30" fmla="*/ 16 w 16"/>
                <a:gd name="T31" fmla="*/ 290 h 661"/>
                <a:gd name="T32" fmla="*/ 16 w 16"/>
                <a:gd name="T33" fmla="*/ 307 h 661"/>
                <a:gd name="T34" fmla="*/ 0 w 16"/>
                <a:gd name="T35" fmla="*/ 307 h 661"/>
                <a:gd name="T36" fmla="*/ 0 w 16"/>
                <a:gd name="T37" fmla="*/ 290 h 661"/>
                <a:gd name="T38" fmla="*/ 16 w 16"/>
                <a:gd name="T39" fmla="*/ 290 h 661"/>
                <a:gd name="T40" fmla="*/ 16 w 16"/>
                <a:gd name="T41" fmla="*/ 355 h 661"/>
                <a:gd name="T42" fmla="*/ 16 w 16"/>
                <a:gd name="T43" fmla="*/ 419 h 661"/>
                <a:gd name="T44" fmla="*/ 0 w 16"/>
                <a:gd name="T45" fmla="*/ 419 h 661"/>
                <a:gd name="T46" fmla="*/ 0 w 16"/>
                <a:gd name="T47" fmla="*/ 355 h 661"/>
                <a:gd name="T48" fmla="*/ 16 w 16"/>
                <a:gd name="T49" fmla="*/ 355 h 661"/>
                <a:gd name="T50" fmla="*/ 16 w 16"/>
                <a:gd name="T51" fmla="*/ 468 h 661"/>
                <a:gd name="T52" fmla="*/ 16 w 16"/>
                <a:gd name="T53" fmla="*/ 484 h 661"/>
                <a:gd name="T54" fmla="*/ 0 w 16"/>
                <a:gd name="T55" fmla="*/ 484 h 661"/>
                <a:gd name="T56" fmla="*/ 0 w 16"/>
                <a:gd name="T57" fmla="*/ 468 h 661"/>
                <a:gd name="T58" fmla="*/ 16 w 16"/>
                <a:gd name="T59" fmla="*/ 468 h 661"/>
                <a:gd name="T60" fmla="*/ 16 w 16"/>
                <a:gd name="T61" fmla="*/ 532 h 661"/>
                <a:gd name="T62" fmla="*/ 16 w 16"/>
                <a:gd name="T63" fmla="*/ 597 h 661"/>
                <a:gd name="T64" fmla="*/ 0 w 16"/>
                <a:gd name="T65" fmla="*/ 597 h 661"/>
                <a:gd name="T66" fmla="*/ 0 w 16"/>
                <a:gd name="T67" fmla="*/ 532 h 661"/>
                <a:gd name="T68" fmla="*/ 16 w 16"/>
                <a:gd name="T69" fmla="*/ 532 h 661"/>
                <a:gd name="T70" fmla="*/ 16 w 16"/>
                <a:gd name="T71" fmla="*/ 645 h 661"/>
                <a:gd name="T72" fmla="*/ 16 w 16"/>
                <a:gd name="T73" fmla="*/ 661 h 661"/>
                <a:gd name="T74" fmla="*/ 0 w 16"/>
                <a:gd name="T75" fmla="*/ 661 h 661"/>
                <a:gd name="T76" fmla="*/ 0 w 16"/>
                <a:gd name="T77" fmla="*/ 645 h 661"/>
                <a:gd name="T78" fmla="*/ 16 w 16"/>
                <a:gd name="T79" fmla="*/ 6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661">
                  <a:moveTo>
                    <a:pt x="16" y="0"/>
                  </a:moveTo>
                  <a:lnTo>
                    <a:pt x="16" y="65"/>
                  </a:lnTo>
                  <a:lnTo>
                    <a:pt x="0" y="65"/>
                  </a:lnTo>
                  <a:lnTo>
                    <a:pt x="0" y="0"/>
                  </a:lnTo>
                  <a:lnTo>
                    <a:pt x="16" y="0"/>
                  </a:lnTo>
                  <a:close/>
                  <a:moveTo>
                    <a:pt x="16" y="113"/>
                  </a:moveTo>
                  <a:lnTo>
                    <a:pt x="16" y="129"/>
                  </a:lnTo>
                  <a:lnTo>
                    <a:pt x="0" y="129"/>
                  </a:lnTo>
                  <a:lnTo>
                    <a:pt x="0" y="113"/>
                  </a:lnTo>
                  <a:lnTo>
                    <a:pt x="16" y="113"/>
                  </a:lnTo>
                  <a:close/>
                  <a:moveTo>
                    <a:pt x="16" y="178"/>
                  </a:moveTo>
                  <a:lnTo>
                    <a:pt x="16" y="242"/>
                  </a:lnTo>
                  <a:lnTo>
                    <a:pt x="0" y="242"/>
                  </a:lnTo>
                  <a:lnTo>
                    <a:pt x="0" y="178"/>
                  </a:lnTo>
                  <a:lnTo>
                    <a:pt x="16" y="178"/>
                  </a:lnTo>
                  <a:close/>
                  <a:moveTo>
                    <a:pt x="16" y="290"/>
                  </a:moveTo>
                  <a:lnTo>
                    <a:pt x="16" y="307"/>
                  </a:lnTo>
                  <a:lnTo>
                    <a:pt x="0" y="307"/>
                  </a:lnTo>
                  <a:lnTo>
                    <a:pt x="0" y="290"/>
                  </a:lnTo>
                  <a:lnTo>
                    <a:pt x="16" y="290"/>
                  </a:lnTo>
                  <a:close/>
                  <a:moveTo>
                    <a:pt x="16" y="355"/>
                  </a:moveTo>
                  <a:lnTo>
                    <a:pt x="16" y="419"/>
                  </a:lnTo>
                  <a:lnTo>
                    <a:pt x="0" y="419"/>
                  </a:lnTo>
                  <a:lnTo>
                    <a:pt x="0" y="355"/>
                  </a:lnTo>
                  <a:lnTo>
                    <a:pt x="16" y="355"/>
                  </a:lnTo>
                  <a:close/>
                  <a:moveTo>
                    <a:pt x="16" y="468"/>
                  </a:moveTo>
                  <a:lnTo>
                    <a:pt x="16" y="484"/>
                  </a:lnTo>
                  <a:lnTo>
                    <a:pt x="0" y="484"/>
                  </a:lnTo>
                  <a:lnTo>
                    <a:pt x="0" y="468"/>
                  </a:lnTo>
                  <a:lnTo>
                    <a:pt x="16" y="468"/>
                  </a:lnTo>
                  <a:close/>
                  <a:moveTo>
                    <a:pt x="16" y="532"/>
                  </a:moveTo>
                  <a:lnTo>
                    <a:pt x="16" y="597"/>
                  </a:lnTo>
                  <a:lnTo>
                    <a:pt x="0" y="597"/>
                  </a:lnTo>
                  <a:lnTo>
                    <a:pt x="0" y="532"/>
                  </a:lnTo>
                  <a:lnTo>
                    <a:pt x="16" y="532"/>
                  </a:lnTo>
                  <a:close/>
                  <a:moveTo>
                    <a:pt x="16" y="645"/>
                  </a:moveTo>
                  <a:lnTo>
                    <a:pt x="16" y="661"/>
                  </a:lnTo>
                  <a:lnTo>
                    <a:pt x="0" y="661"/>
                  </a:lnTo>
                  <a:lnTo>
                    <a:pt x="0" y="645"/>
                  </a:lnTo>
                  <a:lnTo>
                    <a:pt x="16" y="645"/>
                  </a:lnTo>
                  <a:close/>
                </a:path>
              </a:pathLst>
            </a:custGeom>
            <a:solidFill>
              <a:srgbClr val="A6A6A6"/>
            </a:solidFill>
            <a:ln w="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Rectangle 52"/>
            <p:cNvSpPr>
              <a:spLocks noChangeArrowheads="1"/>
            </p:cNvSpPr>
            <p:nvPr/>
          </p:nvSpPr>
          <p:spPr bwMode="auto">
            <a:xfrm>
              <a:off x="3432175" y="1819275"/>
              <a:ext cx="27463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FC</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9" name="Rectangle 53"/>
            <p:cNvSpPr>
              <a:spLocks noChangeArrowheads="1"/>
            </p:cNvSpPr>
            <p:nvPr/>
          </p:nvSpPr>
          <p:spPr bwMode="auto">
            <a:xfrm>
              <a:off x="3629025" y="1819275"/>
              <a:ext cx="1238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0" name="Rectangle 54"/>
            <p:cNvSpPr>
              <a:spLocks noChangeArrowheads="1"/>
            </p:cNvSpPr>
            <p:nvPr/>
          </p:nvSpPr>
          <p:spPr bwMode="auto">
            <a:xfrm>
              <a:off x="3678238" y="1819275"/>
              <a:ext cx="174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P</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7" name="Rectangle 55"/>
            <p:cNvSpPr>
              <a:spLocks noChangeArrowheads="1"/>
            </p:cNvSpPr>
            <p:nvPr/>
          </p:nvSpPr>
          <p:spPr bwMode="auto">
            <a:xfrm>
              <a:off x="3776663" y="1901825"/>
              <a:ext cx="106363"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1" i="0" u="none" strike="noStrike" cap="none" normalizeH="0" baseline="0" smtClean="0">
                  <a:ln>
                    <a:noFill/>
                  </a:ln>
                  <a:solidFill>
                    <a:srgbClr val="000000"/>
                  </a:solidFill>
                  <a:effectLst/>
                  <a:latin typeface="Arial" pitchFamily="34" charset="0"/>
                  <a:cs typeface="Arial" pitchFamily="34" charset="0"/>
                </a:rPr>
                <a:t>1</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8" name="Rectangle 56"/>
            <p:cNvSpPr>
              <a:spLocks noChangeArrowheads="1"/>
            </p:cNvSpPr>
            <p:nvPr/>
          </p:nvSpPr>
          <p:spPr bwMode="auto">
            <a:xfrm>
              <a:off x="3902075" y="1819275"/>
              <a:ext cx="27463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FC</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9" name="Rectangle 57"/>
            <p:cNvSpPr>
              <a:spLocks noChangeArrowheads="1"/>
            </p:cNvSpPr>
            <p:nvPr/>
          </p:nvSpPr>
          <p:spPr bwMode="auto">
            <a:xfrm>
              <a:off x="4098925" y="1819275"/>
              <a:ext cx="1238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0" name="Rectangle 58"/>
            <p:cNvSpPr>
              <a:spLocks noChangeArrowheads="1"/>
            </p:cNvSpPr>
            <p:nvPr/>
          </p:nvSpPr>
          <p:spPr bwMode="auto">
            <a:xfrm>
              <a:off x="4148138" y="1819275"/>
              <a:ext cx="174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Arial" pitchFamily="34" charset="0"/>
                  <a:cs typeface="Arial" pitchFamily="34" charset="0"/>
                </a:rPr>
                <a:t>P</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1" name="Rectangle 59"/>
            <p:cNvSpPr>
              <a:spLocks noChangeArrowheads="1"/>
            </p:cNvSpPr>
            <p:nvPr/>
          </p:nvSpPr>
          <p:spPr bwMode="auto">
            <a:xfrm>
              <a:off x="4246563" y="1901825"/>
              <a:ext cx="1047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1" i="0" u="none" strike="noStrike" cap="none" normalizeH="0" baseline="0" smtClean="0">
                  <a:ln>
                    <a:noFill/>
                  </a:ln>
                  <a:solidFill>
                    <a:srgbClr val="000000"/>
                  </a:solidFill>
                  <a:effectLst/>
                  <a:latin typeface="Arial" pitchFamily="34" charset="0"/>
                  <a:cs typeface="Arial" pitchFamily="34" charset="0"/>
                </a:rPr>
                <a:t>2</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0" name="Picture 3" descr="C:\Users\Raphael\Desktop 4\Temporary Export Files\Nuclei untreated.tif"/>
            <p:cNvPicPr>
              <a:picLocks noChangeAspect="1" noChangeArrowheads="1"/>
            </p:cNvPicPr>
            <p:nvPr/>
          </p:nvPicPr>
          <p:blipFill>
            <a:blip r:embed="rId17"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2795550" y="1923891"/>
              <a:ext cx="2082960" cy="1566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sp>
        <p:nvSpPr>
          <p:cNvPr id="4" name="Textfeld 3"/>
          <p:cNvSpPr txBox="1"/>
          <p:nvPr/>
        </p:nvSpPr>
        <p:spPr>
          <a:xfrm>
            <a:off x="1063426" y="1562797"/>
            <a:ext cx="504056" cy="307777"/>
          </a:xfrm>
          <a:prstGeom prst="rect">
            <a:avLst/>
          </a:prstGeom>
          <a:noFill/>
        </p:spPr>
        <p:txBody>
          <a:bodyPr wrap="square" rtlCol="0">
            <a:spAutoFit/>
          </a:bodyPr>
          <a:lstStyle/>
          <a:p>
            <a:r>
              <a:rPr lang="de-CH" sz="1400" b="1" dirty="0" smtClean="0">
                <a:cs typeface="Arial" panose="020B0604020202020204" pitchFamily="34" charset="0"/>
              </a:rPr>
              <a:t>WT</a:t>
            </a:r>
            <a:endParaRPr lang="en-GB" sz="1100" b="1" dirty="0">
              <a:cs typeface="Arial" panose="020B0604020202020204" pitchFamily="34" charset="0"/>
            </a:endParaRPr>
          </a:p>
        </p:txBody>
      </p:sp>
      <p:sp>
        <p:nvSpPr>
          <p:cNvPr id="5" name="Textfeld 4"/>
          <p:cNvSpPr txBox="1"/>
          <p:nvPr/>
        </p:nvSpPr>
        <p:spPr>
          <a:xfrm>
            <a:off x="2358682" y="1562797"/>
            <a:ext cx="639688" cy="307777"/>
          </a:xfrm>
          <a:prstGeom prst="rect">
            <a:avLst/>
          </a:prstGeom>
          <a:noFill/>
        </p:spPr>
        <p:txBody>
          <a:bodyPr wrap="square" rtlCol="0">
            <a:spAutoFit/>
          </a:bodyPr>
          <a:lstStyle/>
          <a:p>
            <a:r>
              <a:rPr lang="de-CH" sz="1400" b="1" dirty="0">
                <a:cs typeface="Arial" panose="020B0604020202020204" pitchFamily="34" charset="0"/>
              </a:rPr>
              <a:t>5</a:t>
            </a:r>
            <a:r>
              <a:rPr lang="de-CH" sz="1400" b="1" dirty="0" smtClean="0">
                <a:cs typeface="Arial" panose="020B0604020202020204" pitchFamily="34" charset="0"/>
              </a:rPr>
              <a:t>SG</a:t>
            </a:r>
            <a:endParaRPr lang="en-GB" sz="1100" b="1" dirty="0">
              <a:cs typeface="Arial" panose="020B0604020202020204" pitchFamily="34" charset="0"/>
            </a:endParaRPr>
          </a:p>
        </p:txBody>
      </p:sp>
      <p:sp>
        <p:nvSpPr>
          <p:cNvPr id="6" name="Textfeld 5"/>
          <p:cNvSpPr txBox="1"/>
          <p:nvPr/>
        </p:nvSpPr>
        <p:spPr>
          <a:xfrm>
            <a:off x="133616" y="2230094"/>
            <a:ext cx="648072" cy="307777"/>
          </a:xfrm>
          <a:prstGeom prst="rect">
            <a:avLst/>
          </a:prstGeom>
          <a:noFill/>
        </p:spPr>
        <p:txBody>
          <a:bodyPr wrap="square" rtlCol="0">
            <a:spAutoFit/>
          </a:bodyPr>
          <a:lstStyle/>
          <a:p>
            <a:r>
              <a:rPr lang="de-CH" sz="1400" b="1" dirty="0" smtClean="0">
                <a:cs typeface="Arial" panose="020B0604020202020204" pitchFamily="34" charset="0"/>
              </a:rPr>
              <a:t>10 h</a:t>
            </a:r>
            <a:endParaRPr lang="en-GB" sz="1400" b="1" dirty="0">
              <a:cs typeface="Arial" panose="020B0604020202020204" pitchFamily="34" charset="0"/>
            </a:endParaRPr>
          </a:p>
        </p:txBody>
      </p:sp>
      <p:sp>
        <p:nvSpPr>
          <p:cNvPr id="7" name="Textfeld 6"/>
          <p:cNvSpPr txBox="1"/>
          <p:nvPr/>
        </p:nvSpPr>
        <p:spPr>
          <a:xfrm>
            <a:off x="133616" y="3333147"/>
            <a:ext cx="648072" cy="307777"/>
          </a:xfrm>
          <a:prstGeom prst="rect">
            <a:avLst/>
          </a:prstGeom>
          <a:noFill/>
        </p:spPr>
        <p:txBody>
          <a:bodyPr wrap="square" rtlCol="0">
            <a:spAutoFit/>
          </a:bodyPr>
          <a:lstStyle/>
          <a:p>
            <a:r>
              <a:rPr lang="de-CH" sz="1400" b="1" dirty="0">
                <a:cs typeface="Arial" panose="020B0604020202020204" pitchFamily="34" charset="0"/>
              </a:rPr>
              <a:t>2</a:t>
            </a:r>
            <a:r>
              <a:rPr lang="de-CH" sz="1400" b="1" dirty="0" smtClean="0">
                <a:cs typeface="Arial" panose="020B0604020202020204" pitchFamily="34" charset="0"/>
              </a:rPr>
              <a:t>0 h</a:t>
            </a:r>
            <a:endParaRPr lang="en-GB" sz="1400" b="1" dirty="0">
              <a:cs typeface="Arial" panose="020B0604020202020204" pitchFamily="34" charset="0"/>
            </a:endParaRPr>
          </a:p>
        </p:txBody>
      </p:sp>
      <p:sp>
        <p:nvSpPr>
          <p:cNvPr id="8" name="Textfeld 7"/>
          <p:cNvSpPr txBox="1"/>
          <p:nvPr/>
        </p:nvSpPr>
        <p:spPr>
          <a:xfrm>
            <a:off x="133616" y="4436200"/>
            <a:ext cx="648072" cy="307777"/>
          </a:xfrm>
          <a:prstGeom prst="rect">
            <a:avLst/>
          </a:prstGeom>
          <a:noFill/>
        </p:spPr>
        <p:txBody>
          <a:bodyPr wrap="square" rtlCol="0">
            <a:spAutoFit/>
          </a:bodyPr>
          <a:lstStyle/>
          <a:p>
            <a:r>
              <a:rPr lang="de-CH" sz="1400" b="1" dirty="0">
                <a:cs typeface="Arial" panose="020B0604020202020204" pitchFamily="34" charset="0"/>
              </a:rPr>
              <a:t>3</a:t>
            </a:r>
            <a:r>
              <a:rPr lang="de-CH" sz="1400" b="1" dirty="0" smtClean="0">
                <a:cs typeface="Arial" panose="020B0604020202020204" pitchFamily="34" charset="0"/>
              </a:rPr>
              <a:t>0 h</a:t>
            </a:r>
            <a:endParaRPr lang="en-GB" sz="1400" b="1" dirty="0">
              <a:cs typeface="Arial" panose="020B0604020202020204" pitchFamily="34" charset="0"/>
            </a:endParaRPr>
          </a:p>
        </p:txBody>
      </p:sp>
      <p:sp>
        <p:nvSpPr>
          <p:cNvPr id="9" name="Textfeld 8"/>
          <p:cNvSpPr txBox="1"/>
          <p:nvPr/>
        </p:nvSpPr>
        <p:spPr>
          <a:xfrm>
            <a:off x="133616" y="5539254"/>
            <a:ext cx="648072" cy="307777"/>
          </a:xfrm>
          <a:prstGeom prst="rect">
            <a:avLst/>
          </a:prstGeom>
          <a:noFill/>
        </p:spPr>
        <p:txBody>
          <a:bodyPr wrap="square" rtlCol="0">
            <a:spAutoFit/>
          </a:bodyPr>
          <a:lstStyle/>
          <a:p>
            <a:r>
              <a:rPr lang="de-CH" sz="1400" b="1" dirty="0">
                <a:cs typeface="Arial" panose="020B0604020202020204" pitchFamily="34" charset="0"/>
              </a:rPr>
              <a:t>4</a:t>
            </a:r>
            <a:r>
              <a:rPr lang="de-CH" sz="1400" b="1" dirty="0" smtClean="0">
                <a:cs typeface="Arial" panose="020B0604020202020204" pitchFamily="34" charset="0"/>
              </a:rPr>
              <a:t>0 h</a:t>
            </a:r>
            <a:endParaRPr lang="en-GB" sz="1400" b="1" dirty="0">
              <a:cs typeface="Arial" panose="020B0604020202020204" pitchFamily="34" charset="0"/>
            </a:endParaRPr>
          </a:p>
        </p:txBody>
      </p:sp>
      <p:pic>
        <p:nvPicPr>
          <p:cNvPr id="10"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2000" contrast="10000"/>
                    </a14:imgEffect>
                  </a14:imgLayer>
                </a14:imgProps>
              </a:ext>
              <a:ext uri="{28A0092B-C50C-407E-A947-70E740481C1C}">
                <a14:useLocalDpi xmlns:a14="http://schemas.microsoft.com/office/drawing/2010/main" val="0"/>
              </a:ext>
            </a:extLst>
          </a:blip>
          <a:srcRect/>
          <a:stretch>
            <a:fillRect/>
          </a:stretch>
        </p:blipFill>
        <p:spPr bwMode="auto">
          <a:xfrm>
            <a:off x="1989090" y="2949647"/>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5"/>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45000"/>
                    </a14:imgEffect>
                    <a14:imgEffect>
                      <a14:brightnessContrast bright="29000" contrast="10000"/>
                    </a14:imgEffect>
                  </a14:imgLayer>
                </a14:imgProps>
              </a:ext>
              <a:ext uri="{28A0092B-C50C-407E-A947-70E740481C1C}">
                <a14:useLocalDpi xmlns:a14="http://schemas.microsoft.com/office/drawing/2010/main" val="0"/>
              </a:ext>
            </a:extLst>
          </a:blip>
          <a:srcRect/>
          <a:stretch>
            <a:fillRect/>
          </a:stretch>
        </p:blipFill>
        <p:spPr bwMode="auto">
          <a:xfrm>
            <a:off x="1989090" y="1846594"/>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p:cNvPicPr>
            <a:picLocks noChangeAspect="1" noChangeArrowheads="1"/>
          </p:cNvPicPr>
          <p:nvPr/>
        </p:nvPicPr>
        <p:blipFill>
          <a:blip r:embed="rId8" cstate="print">
            <a:extLst>
              <a:ext uri="{BEBA8EAE-BF5A-486C-A8C5-ECC9F3942E4B}">
                <a14:imgProps xmlns:a14="http://schemas.microsoft.com/office/drawing/2010/main">
                  <a14:imgLayer r:embed="rId9">
                    <a14:imgEffect>
                      <a14:sharpenSoften amount="45000"/>
                    </a14:imgEffect>
                    <a14:imgEffect>
                      <a14:brightnessContrast bright="29000" contrast="10000"/>
                    </a14:imgEffect>
                  </a14:imgLayer>
                </a14:imgProps>
              </a:ext>
              <a:ext uri="{28A0092B-C50C-407E-A947-70E740481C1C}">
                <a14:useLocalDpi xmlns:a14="http://schemas.microsoft.com/office/drawing/2010/main" val="0"/>
              </a:ext>
            </a:extLst>
          </a:blip>
          <a:srcRect/>
          <a:stretch>
            <a:fillRect/>
          </a:stretch>
        </p:blipFill>
        <p:spPr bwMode="auto">
          <a:xfrm>
            <a:off x="605925" y="1846594"/>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10" cstate="print">
            <a:extLst>
              <a:ext uri="{BEBA8EAE-BF5A-486C-A8C5-ECC9F3942E4B}">
                <a14:imgProps xmlns:a14="http://schemas.microsoft.com/office/drawing/2010/main">
                  <a14:imgLayer r:embed="rId11">
                    <a14:imgEffect>
                      <a14:sharpenSoften amount="45000"/>
                    </a14:imgEffect>
                    <a14:imgEffect>
                      <a14:brightnessContrast bright="21000" contrast="10000"/>
                    </a14:imgEffect>
                  </a14:imgLayer>
                </a14:imgProps>
              </a:ext>
              <a:ext uri="{28A0092B-C50C-407E-A947-70E740481C1C}">
                <a14:useLocalDpi xmlns:a14="http://schemas.microsoft.com/office/drawing/2010/main" val="0"/>
              </a:ext>
            </a:extLst>
          </a:blip>
          <a:srcRect/>
          <a:stretch>
            <a:fillRect/>
          </a:stretch>
        </p:blipFill>
        <p:spPr bwMode="auto">
          <a:xfrm>
            <a:off x="605925" y="2949647"/>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12" cstate="print">
            <a:extLst>
              <a:ext uri="{BEBA8EAE-BF5A-486C-A8C5-ECC9F3942E4B}">
                <a14:imgProps xmlns:a14="http://schemas.microsoft.com/office/drawing/2010/main">
                  <a14:imgLayer r:embed="rId13">
                    <a14:imgEffect>
                      <a14:sharpenSoften amount="45000"/>
                    </a14:imgEffect>
                    <a14:imgEffect>
                      <a14:brightnessContrast bright="20000" contrast="10000"/>
                    </a14:imgEffect>
                  </a14:imgLayer>
                </a14:imgProps>
              </a:ext>
              <a:ext uri="{28A0092B-C50C-407E-A947-70E740481C1C}">
                <a14:useLocalDpi xmlns:a14="http://schemas.microsoft.com/office/drawing/2010/main" val="0"/>
              </a:ext>
            </a:extLst>
          </a:blip>
          <a:srcRect/>
          <a:stretch>
            <a:fillRect/>
          </a:stretch>
        </p:blipFill>
        <p:spPr bwMode="auto">
          <a:xfrm>
            <a:off x="1989090" y="4052700"/>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14" cstate="print">
            <a:extLst>
              <a:ext uri="{BEBA8EAE-BF5A-486C-A8C5-ECC9F3942E4B}">
                <a14:imgProps xmlns:a14="http://schemas.microsoft.com/office/drawing/2010/main">
                  <a14:imgLayer r:embed="rId15">
                    <a14:imgEffect>
                      <a14:sharpenSoften amount="10000"/>
                    </a14:imgEffect>
                    <a14:imgEffect>
                      <a14:brightnessContrast bright="30000" contrast="10000"/>
                    </a14:imgEffect>
                  </a14:imgLayer>
                </a14:imgProps>
              </a:ext>
              <a:ext uri="{28A0092B-C50C-407E-A947-70E740481C1C}">
                <a14:useLocalDpi xmlns:a14="http://schemas.microsoft.com/office/drawing/2010/main" val="0"/>
              </a:ext>
            </a:extLst>
          </a:blip>
          <a:srcRect/>
          <a:stretch>
            <a:fillRect/>
          </a:stretch>
        </p:blipFill>
        <p:spPr bwMode="auto">
          <a:xfrm>
            <a:off x="605925" y="4052700"/>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16" cstate="print">
            <a:extLst>
              <a:ext uri="{BEBA8EAE-BF5A-486C-A8C5-ECC9F3942E4B}">
                <a14:imgProps xmlns:a14="http://schemas.microsoft.com/office/drawing/2010/main">
                  <a14:imgLayer r:embed="rId17">
                    <a14:imgEffect>
                      <a14:sharpenSoften amount="45000"/>
                    </a14:imgEffect>
                    <a14:imgEffect>
                      <a14:brightnessContrast contrast="10000"/>
                    </a14:imgEffect>
                  </a14:imgLayer>
                </a14:imgProps>
              </a:ext>
              <a:ext uri="{28A0092B-C50C-407E-A947-70E740481C1C}">
                <a14:useLocalDpi xmlns:a14="http://schemas.microsoft.com/office/drawing/2010/main" val="0"/>
              </a:ext>
            </a:extLst>
          </a:blip>
          <a:srcRect/>
          <a:stretch>
            <a:fillRect/>
          </a:stretch>
        </p:blipFill>
        <p:spPr bwMode="auto">
          <a:xfrm>
            <a:off x="1989090" y="5155754"/>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18" cstate="print">
            <a:extLst>
              <a:ext uri="{BEBA8EAE-BF5A-486C-A8C5-ECC9F3942E4B}">
                <a14:imgProps xmlns:a14="http://schemas.microsoft.com/office/drawing/2010/main">
                  <a14:imgLayer r:embed="rId19">
                    <a14:imgEffect>
                      <a14:sharpenSoften amount="45000"/>
                    </a14:imgEffect>
                    <a14:imgEffect>
                      <a14:brightnessContrast bright="25000" contrast="10000"/>
                    </a14:imgEffect>
                  </a14:imgLayer>
                </a14:imgProps>
              </a:ext>
              <a:ext uri="{28A0092B-C50C-407E-A947-70E740481C1C}">
                <a14:useLocalDpi xmlns:a14="http://schemas.microsoft.com/office/drawing/2010/main" val="0"/>
              </a:ext>
            </a:extLst>
          </a:blip>
          <a:srcRect/>
          <a:stretch>
            <a:fillRect/>
          </a:stretch>
        </p:blipFill>
        <p:spPr bwMode="auto">
          <a:xfrm>
            <a:off x="605925" y="5155754"/>
            <a:ext cx="1317670" cy="10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feld 17"/>
          <p:cNvSpPr txBox="1"/>
          <p:nvPr/>
        </p:nvSpPr>
        <p:spPr>
          <a:xfrm>
            <a:off x="1496304" y="2675712"/>
            <a:ext cx="586049" cy="261610"/>
          </a:xfrm>
          <a:prstGeom prst="rect">
            <a:avLst/>
          </a:prstGeom>
          <a:noFill/>
        </p:spPr>
        <p:txBody>
          <a:bodyPr wrap="square" rtlCol="0">
            <a:spAutoFit/>
          </a:bodyPr>
          <a:lstStyle/>
          <a:p>
            <a:r>
              <a:rPr lang="de-CH" sz="1100" b="1" dirty="0" smtClean="0">
                <a:cs typeface="Arial" panose="020B0604020202020204" pitchFamily="34" charset="0"/>
              </a:rPr>
              <a:t>99 %</a:t>
            </a:r>
            <a:endParaRPr lang="en-GB" sz="1100" b="1" dirty="0">
              <a:cs typeface="Arial" panose="020B0604020202020204" pitchFamily="34" charset="0"/>
            </a:endParaRPr>
          </a:p>
        </p:txBody>
      </p:sp>
      <p:sp>
        <p:nvSpPr>
          <p:cNvPr id="19" name="Textfeld 18"/>
          <p:cNvSpPr txBox="1"/>
          <p:nvPr/>
        </p:nvSpPr>
        <p:spPr>
          <a:xfrm>
            <a:off x="1259549" y="3766440"/>
            <a:ext cx="720080" cy="261610"/>
          </a:xfrm>
          <a:prstGeom prst="rect">
            <a:avLst/>
          </a:prstGeom>
          <a:noFill/>
        </p:spPr>
        <p:txBody>
          <a:bodyPr wrap="square" rtlCol="0">
            <a:spAutoFit/>
          </a:bodyPr>
          <a:lstStyle/>
          <a:p>
            <a:pPr algn="r"/>
            <a:r>
              <a:rPr lang="de-CH" sz="1100" b="1" dirty="0" smtClean="0">
                <a:cs typeface="Arial" panose="020B0604020202020204" pitchFamily="34" charset="0"/>
              </a:rPr>
              <a:t>100 %</a:t>
            </a:r>
            <a:endParaRPr lang="en-GB" sz="1100" b="1" dirty="0">
              <a:cs typeface="Arial" panose="020B0604020202020204" pitchFamily="34" charset="0"/>
            </a:endParaRPr>
          </a:p>
        </p:txBody>
      </p:sp>
      <p:sp>
        <p:nvSpPr>
          <p:cNvPr id="20" name="Textfeld 19"/>
          <p:cNvSpPr txBox="1"/>
          <p:nvPr/>
        </p:nvSpPr>
        <p:spPr>
          <a:xfrm>
            <a:off x="1495871" y="4882048"/>
            <a:ext cx="542506" cy="261610"/>
          </a:xfrm>
          <a:prstGeom prst="rect">
            <a:avLst/>
          </a:prstGeom>
          <a:noFill/>
        </p:spPr>
        <p:txBody>
          <a:bodyPr wrap="square" rtlCol="0">
            <a:spAutoFit/>
          </a:bodyPr>
          <a:lstStyle/>
          <a:p>
            <a:r>
              <a:rPr lang="de-CH" sz="1100" b="1" dirty="0" smtClean="0">
                <a:cs typeface="Arial" panose="020B0604020202020204" pitchFamily="34" charset="0"/>
              </a:rPr>
              <a:t>98 %</a:t>
            </a:r>
            <a:endParaRPr lang="en-GB" sz="1100" b="1" dirty="0">
              <a:cs typeface="Arial" panose="020B0604020202020204" pitchFamily="34" charset="0"/>
            </a:endParaRPr>
          </a:p>
        </p:txBody>
      </p:sp>
      <p:sp>
        <p:nvSpPr>
          <p:cNvPr id="21" name="Textfeld 20"/>
          <p:cNvSpPr txBox="1"/>
          <p:nvPr/>
        </p:nvSpPr>
        <p:spPr>
          <a:xfrm>
            <a:off x="1258272" y="5975702"/>
            <a:ext cx="720080" cy="261610"/>
          </a:xfrm>
          <a:prstGeom prst="rect">
            <a:avLst/>
          </a:prstGeom>
          <a:noFill/>
        </p:spPr>
        <p:txBody>
          <a:bodyPr wrap="square" rtlCol="0">
            <a:spAutoFit/>
          </a:bodyPr>
          <a:lstStyle/>
          <a:p>
            <a:pPr algn="r"/>
            <a:r>
              <a:rPr lang="de-CH" sz="1100" b="1" dirty="0" smtClean="0">
                <a:cs typeface="Arial" panose="020B0604020202020204" pitchFamily="34" charset="0"/>
              </a:rPr>
              <a:t>58 %</a:t>
            </a:r>
            <a:endParaRPr lang="en-GB" sz="1100" b="1" dirty="0">
              <a:cs typeface="Arial" panose="020B0604020202020204" pitchFamily="34" charset="0"/>
            </a:endParaRPr>
          </a:p>
        </p:txBody>
      </p:sp>
      <p:sp>
        <p:nvSpPr>
          <p:cNvPr id="22" name="Textfeld 21"/>
          <p:cNvSpPr txBox="1"/>
          <p:nvPr/>
        </p:nvSpPr>
        <p:spPr>
          <a:xfrm>
            <a:off x="2887023" y="2675712"/>
            <a:ext cx="586049" cy="261610"/>
          </a:xfrm>
          <a:prstGeom prst="rect">
            <a:avLst/>
          </a:prstGeom>
          <a:noFill/>
        </p:spPr>
        <p:txBody>
          <a:bodyPr wrap="square" rtlCol="0">
            <a:spAutoFit/>
          </a:bodyPr>
          <a:lstStyle/>
          <a:p>
            <a:r>
              <a:rPr lang="de-CH" sz="1100" b="1" dirty="0" smtClean="0">
                <a:cs typeface="Arial" panose="020B0604020202020204" pitchFamily="34" charset="0"/>
              </a:rPr>
              <a:t>99 %</a:t>
            </a:r>
            <a:endParaRPr lang="en-GB" sz="1100" b="1" dirty="0">
              <a:cs typeface="Arial" panose="020B0604020202020204" pitchFamily="34" charset="0"/>
            </a:endParaRPr>
          </a:p>
        </p:txBody>
      </p:sp>
      <p:sp>
        <p:nvSpPr>
          <p:cNvPr id="23" name="Textfeld 22"/>
          <p:cNvSpPr txBox="1"/>
          <p:nvPr/>
        </p:nvSpPr>
        <p:spPr>
          <a:xfrm>
            <a:off x="2884837" y="3766440"/>
            <a:ext cx="607043" cy="261610"/>
          </a:xfrm>
          <a:prstGeom prst="rect">
            <a:avLst/>
          </a:prstGeom>
          <a:noFill/>
        </p:spPr>
        <p:txBody>
          <a:bodyPr wrap="square" rtlCol="0">
            <a:spAutoFit/>
          </a:bodyPr>
          <a:lstStyle/>
          <a:p>
            <a:r>
              <a:rPr lang="de-CH" sz="1100" b="1" dirty="0" smtClean="0">
                <a:cs typeface="Arial" panose="020B0604020202020204" pitchFamily="34" charset="0"/>
              </a:rPr>
              <a:t>96 %</a:t>
            </a:r>
            <a:endParaRPr lang="en-GB" sz="1100" b="1" dirty="0">
              <a:cs typeface="Arial" panose="020B0604020202020204" pitchFamily="34" charset="0"/>
            </a:endParaRPr>
          </a:p>
        </p:txBody>
      </p:sp>
      <p:sp>
        <p:nvSpPr>
          <p:cNvPr id="24" name="Textfeld 23"/>
          <p:cNvSpPr txBox="1"/>
          <p:nvPr/>
        </p:nvSpPr>
        <p:spPr>
          <a:xfrm>
            <a:off x="2878190" y="4882048"/>
            <a:ext cx="543352" cy="261610"/>
          </a:xfrm>
          <a:prstGeom prst="rect">
            <a:avLst/>
          </a:prstGeom>
          <a:noFill/>
        </p:spPr>
        <p:txBody>
          <a:bodyPr wrap="square" rtlCol="0">
            <a:spAutoFit/>
          </a:bodyPr>
          <a:lstStyle/>
          <a:p>
            <a:r>
              <a:rPr lang="de-CH" sz="1100" b="1" dirty="0" smtClean="0">
                <a:cs typeface="Arial" panose="020B0604020202020204" pitchFamily="34" charset="0"/>
              </a:rPr>
              <a:t>90 %</a:t>
            </a:r>
            <a:endParaRPr lang="en-GB" sz="1100" b="1" dirty="0">
              <a:cs typeface="Arial" panose="020B0604020202020204" pitchFamily="34" charset="0"/>
            </a:endParaRPr>
          </a:p>
        </p:txBody>
      </p:sp>
      <p:sp>
        <p:nvSpPr>
          <p:cNvPr id="25" name="Textfeld 24"/>
          <p:cNvSpPr txBox="1"/>
          <p:nvPr/>
        </p:nvSpPr>
        <p:spPr>
          <a:xfrm>
            <a:off x="2859897" y="5975702"/>
            <a:ext cx="543912" cy="261610"/>
          </a:xfrm>
          <a:prstGeom prst="rect">
            <a:avLst/>
          </a:prstGeom>
          <a:noFill/>
        </p:spPr>
        <p:txBody>
          <a:bodyPr wrap="square" rtlCol="0">
            <a:spAutoFit/>
          </a:bodyPr>
          <a:lstStyle/>
          <a:p>
            <a:r>
              <a:rPr lang="de-CH" sz="1100" b="1" dirty="0" smtClean="0">
                <a:cs typeface="Arial" panose="020B0604020202020204" pitchFamily="34" charset="0"/>
              </a:rPr>
              <a:t>88 %</a:t>
            </a:r>
            <a:endParaRPr lang="en-GB" sz="1100" b="1" dirty="0">
              <a:cs typeface="Arial" panose="020B0604020202020204" pitchFamily="34" charset="0"/>
            </a:endParaRPr>
          </a:p>
        </p:txBody>
      </p:sp>
      <p:sp>
        <p:nvSpPr>
          <p:cNvPr id="29" name="Textfeld 28"/>
          <p:cNvSpPr txBox="1"/>
          <p:nvPr/>
        </p:nvSpPr>
        <p:spPr>
          <a:xfrm>
            <a:off x="1331640" y="1146010"/>
            <a:ext cx="1548251" cy="338554"/>
          </a:xfrm>
          <a:prstGeom prst="rect">
            <a:avLst/>
          </a:prstGeom>
          <a:noFill/>
        </p:spPr>
        <p:txBody>
          <a:bodyPr wrap="square" rtlCol="0">
            <a:spAutoFit/>
          </a:bodyPr>
          <a:lstStyle/>
          <a:p>
            <a:r>
              <a:rPr lang="en-GB" sz="1600" b="1" dirty="0" smtClean="0">
                <a:cs typeface="Arial" panose="020B0604020202020204" pitchFamily="34" charset="0"/>
              </a:rPr>
              <a:t>Cytotoxicity</a:t>
            </a:r>
            <a:endParaRPr lang="en-GB" sz="1400" b="1" dirty="0">
              <a:cs typeface="Arial" panose="020B0604020202020204" pitchFamily="34" charset="0"/>
            </a:endParaRPr>
          </a:p>
        </p:txBody>
      </p:sp>
      <p:sp>
        <p:nvSpPr>
          <p:cNvPr id="30" name="Textfeld 29"/>
          <p:cNvSpPr txBox="1"/>
          <p:nvPr/>
        </p:nvSpPr>
        <p:spPr>
          <a:xfrm>
            <a:off x="3781919" y="1735136"/>
            <a:ext cx="1783139" cy="630942"/>
          </a:xfrm>
          <a:prstGeom prst="rect">
            <a:avLst/>
          </a:prstGeom>
          <a:noFill/>
        </p:spPr>
        <p:txBody>
          <a:bodyPr wrap="square" rtlCol="0">
            <a:spAutoFit/>
          </a:bodyPr>
          <a:lstStyle/>
          <a:p>
            <a:pPr algn="ctr">
              <a:spcAft>
                <a:spcPts val="600"/>
              </a:spcAft>
            </a:pPr>
            <a:r>
              <a:rPr lang="en-GB" b="1" dirty="0" smtClean="0">
                <a:cs typeface="Arial" panose="020B0604020202020204" pitchFamily="34" charset="0"/>
              </a:rPr>
              <a:t>Nuclear import</a:t>
            </a:r>
            <a:endParaRPr lang="en-GB" sz="1600" b="1" dirty="0" smtClean="0">
              <a:cs typeface="Arial" panose="020B0604020202020204" pitchFamily="34" charset="0"/>
            </a:endParaRPr>
          </a:p>
          <a:p>
            <a:pPr algn="ctr"/>
            <a:r>
              <a:rPr lang="en-GB" sz="1200" b="1" dirty="0" smtClean="0">
                <a:cs typeface="Arial" panose="020B0604020202020204" pitchFamily="34" charset="0"/>
              </a:rPr>
              <a:t>(Viral DNA replication)</a:t>
            </a:r>
            <a:endParaRPr lang="en-GB" sz="1100" b="1" dirty="0">
              <a:cs typeface="Arial" panose="020B0604020202020204" pitchFamily="34" charset="0"/>
            </a:endParaRPr>
          </a:p>
        </p:txBody>
      </p:sp>
      <p:sp>
        <p:nvSpPr>
          <p:cNvPr id="31" name="Textfeld 30"/>
          <p:cNvSpPr txBox="1"/>
          <p:nvPr/>
        </p:nvSpPr>
        <p:spPr>
          <a:xfrm>
            <a:off x="6690612" y="1739060"/>
            <a:ext cx="1588447" cy="338554"/>
          </a:xfrm>
          <a:prstGeom prst="rect">
            <a:avLst/>
          </a:prstGeom>
          <a:noFill/>
        </p:spPr>
        <p:txBody>
          <a:bodyPr wrap="square" rtlCol="0">
            <a:spAutoFit/>
          </a:bodyPr>
          <a:lstStyle/>
          <a:p>
            <a:r>
              <a:rPr lang="en-GB" sz="1600" b="1" dirty="0" smtClean="0">
                <a:cs typeface="Arial" panose="020B0604020202020204" pitchFamily="34" charset="0"/>
              </a:rPr>
              <a:t>Nuclear export</a:t>
            </a:r>
            <a:endParaRPr lang="en-GB" sz="1400" b="1" dirty="0">
              <a:cs typeface="Arial" panose="020B0604020202020204" pitchFamily="34" charset="0"/>
            </a:endParaRPr>
          </a:p>
        </p:txBody>
      </p:sp>
      <p:pic>
        <p:nvPicPr>
          <p:cNvPr id="32" name="Picture 2" descr="E:\Supplementary\A\A.001.jpg"/>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0083" y="2027941"/>
            <a:ext cx="2814008" cy="21105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E:\Supplementary\B\B.001.jpg"/>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7271" y="2266673"/>
            <a:ext cx="2369691" cy="1777268"/>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3542622" y="4238066"/>
            <a:ext cx="5451412" cy="1877437"/>
          </a:xfrm>
          <a:prstGeom prst="rect">
            <a:avLst/>
          </a:prstGeom>
          <a:noFill/>
        </p:spPr>
        <p:txBody>
          <a:bodyPr wrap="square" rtlCol="0">
            <a:spAutoFit/>
          </a:bodyPr>
          <a:lstStyle/>
          <a:p>
            <a:pPr marL="285750" indent="-285750">
              <a:spcAft>
                <a:spcPts val="1200"/>
              </a:spcAft>
              <a:buFont typeface="Wingdings" panose="05000000000000000000" pitchFamily="2" charset="2"/>
              <a:buChar char="Ø"/>
            </a:pPr>
            <a:r>
              <a:rPr lang="en-US" sz="1600" b="1" dirty="0" smtClean="0"/>
              <a:t>5SG is less efficient in replicating viral DNA in the nucleus, indicating that fewer </a:t>
            </a:r>
            <a:r>
              <a:rPr lang="en-US" sz="1600" b="1" dirty="0" err="1" smtClean="0"/>
              <a:t>virions</a:t>
            </a:r>
            <a:r>
              <a:rPr lang="en-US" sz="1600" b="1" dirty="0" smtClean="0"/>
              <a:t> reached the nucleus.   </a:t>
            </a:r>
            <a:endParaRPr lang="en-US" sz="1600" b="1" dirty="0"/>
          </a:p>
          <a:p>
            <a:pPr marL="285750" indent="-285750">
              <a:spcAft>
                <a:spcPts val="1200"/>
              </a:spcAft>
              <a:buFont typeface="Wingdings" panose="05000000000000000000" pitchFamily="2" charset="2"/>
              <a:buChar char="Ø"/>
            </a:pPr>
            <a:r>
              <a:rPr lang="en-US" sz="1600" b="1" dirty="0" smtClean="0"/>
              <a:t>Nuclear export of 5SG progeny is not significantly affected.</a:t>
            </a:r>
          </a:p>
          <a:p>
            <a:pPr marL="285750" indent="-285750">
              <a:spcAft>
                <a:spcPts val="1200"/>
              </a:spcAft>
              <a:buFont typeface="Wingdings" panose="05000000000000000000" pitchFamily="2" charset="2"/>
              <a:buChar char="Ø"/>
            </a:pPr>
            <a:r>
              <a:rPr lang="de-CH" sz="1600" b="1" dirty="0" smtClean="0"/>
              <a:t>The </a:t>
            </a:r>
            <a:r>
              <a:rPr lang="de-CH" sz="1600" b="1" dirty="0" err="1" smtClean="0"/>
              <a:t>phosphorylations</a:t>
            </a:r>
            <a:r>
              <a:rPr lang="de-CH" sz="1600" b="1" dirty="0" smtClean="0"/>
              <a:t> on N-VP2 </a:t>
            </a:r>
            <a:r>
              <a:rPr lang="de-CH" sz="1600" b="1" dirty="0" err="1" smtClean="0"/>
              <a:t>are</a:t>
            </a:r>
            <a:r>
              <a:rPr lang="de-CH" sz="1600" b="1" dirty="0" smtClean="0"/>
              <a:t> </a:t>
            </a:r>
            <a:r>
              <a:rPr lang="de-CH" sz="1600" b="1" dirty="0" err="1" smtClean="0"/>
              <a:t>likely</a:t>
            </a:r>
            <a:r>
              <a:rPr lang="de-CH" sz="1600" b="1" dirty="0" smtClean="0"/>
              <a:t> </a:t>
            </a:r>
            <a:r>
              <a:rPr lang="de-CH" sz="1600" b="1" dirty="0" err="1" smtClean="0"/>
              <a:t>involved</a:t>
            </a:r>
            <a:r>
              <a:rPr lang="de-CH" sz="1600" b="1" dirty="0" smtClean="0"/>
              <a:t> in </a:t>
            </a:r>
            <a:r>
              <a:rPr lang="de-CH" sz="1600" b="1" dirty="0" err="1" smtClean="0"/>
              <a:t>late</a:t>
            </a:r>
            <a:r>
              <a:rPr lang="de-CH" sz="1600" b="1" dirty="0" smtClean="0"/>
              <a:t> </a:t>
            </a:r>
            <a:r>
              <a:rPr lang="de-CH" sz="1600" b="1" dirty="0" err="1" smtClean="0"/>
              <a:t>events</a:t>
            </a:r>
            <a:r>
              <a:rPr lang="de-CH" sz="1600" b="1" dirty="0" smtClean="0"/>
              <a:t> </a:t>
            </a:r>
            <a:r>
              <a:rPr lang="de-CH" sz="1600" b="1" dirty="0" err="1" smtClean="0"/>
              <a:t>mediating</a:t>
            </a:r>
            <a:r>
              <a:rPr lang="de-CH" sz="1600" b="1" dirty="0" smtClean="0"/>
              <a:t> </a:t>
            </a:r>
            <a:r>
              <a:rPr lang="de-CH" sz="1600" b="1" dirty="0" err="1" smtClean="0"/>
              <a:t>the</a:t>
            </a:r>
            <a:r>
              <a:rPr lang="de-CH" sz="1600" b="1" dirty="0" smtClean="0"/>
              <a:t> </a:t>
            </a:r>
            <a:r>
              <a:rPr lang="de-CH" sz="1600" b="1" dirty="0" err="1" smtClean="0"/>
              <a:t>rearrangement</a:t>
            </a:r>
            <a:r>
              <a:rPr lang="de-CH" sz="1600" b="1" dirty="0" smtClean="0"/>
              <a:t> </a:t>
            </a:r>
            <a:r>
              <a:rPr lang="de-CH" sz="1600" b="1" dirty="0" err="1" smtClean="0"/>
              <a:t>of</a:t>
            </a:r>
            <a:r>
              <a:rPr lang="de-CH" sz="1600" b="1" dirty="0" smtClean="0"/>
              <a:t> </a:t>
            </a:r>
            <a:r>
              <a:rPr lang="de-CH" sz="1600" b="1" dirty="0" err="1" smtClean="0"/>
              <a:t>the</a:t>
            </a:r>
            <a:r>
              <a:rPr lang="de-CH" sz="1600" b="1" dirty="0" smtClean="0"/>
              <a:t> </a:t>
            </a:r>
            <a:r>
              <a:rPr lang="de-CH" sz="1600" b="1" dirty="0" err="1" smtClean="0"/>
              <a:t>cytoskeleton</a:t>
            </a:r>
            <a:r>
              <a:rPr lang="de-CH" sz="1600" b="1" dirty="0" smtClean="0"/>
              <a:t> </a:t>
            </a:r>
            <a:r>
              <a:rPr lang="de-CH" sz="1600" b="1" dirty="0" err="1" smtClean="0"/>
              <a:t>during</a:t>
            </a:r>
            <a:r>
              <a:rPr lang="de-CH" sz="1600" b="1" dirty="0" smtClean="0"/>
              <a:t> </a:t>
            </a:r>
            <a:r>
              <a:rPr lang="de-CH" sz="1600" b="1" dirty="0" err="1" smtClean="0"/>
              <a:t>egress</a:t>
            </a:r>
            <a:r>
              <a:rPr lang="de-CH" sz="1600" b="1" dirty="0" smtClean="0"/>
              <a:t>.</a:t>
            </a:r>
            <a:endParaRPr lang="en-US" sz="1600" b="1" dirty="0" smtClean="0"/>
          </a:p>
        </p:txBody>
      </p:sp>
      <p:sp>
        <p:nvSpPr>
          <p:cNvPr id="3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smtClean="0">
                <a:solidFill>
                  <a:schemeClr val="bg1"/>
                </a:solidFill>
                <a:latin typeface="+mj-lt"/>
              </a:rPr>
              <a:t>The Role of N-VP2 in MVM Infection</a:t>
            </a:r>
            <a:endParaRPr lang="en-US" sz="2800" b="1" i="1" baseline="-25000" dirty="0">
              <a:solidFill>
                <a:schemeClr val="bg1"/>
              </a:solidFill>
              <a:latin typeface="+mj-lt"/>
            </a:endParaRPr>
          </a:p>
        </p:txBody>
      </p:sp>
      <p:pic>
        <p:nvPicPr>
          <p:cNvPr id="37" name="Picture 3"/>
          <p:cNvPicPr>
            <a:picLocks noChangeAspect="1" noChangeArrowheads="1"/>
          </p:cNvPicPr>
          <p:nvPr/>
        </p:nvPicPr>
        <p:blipFill rotWithShape="1">
          <a:blip r:embed="rId22">
            <a:clrChange>
              <a:clrFrom>
                <a:srgbClr val="E6E6E6"/>
              </a:clrFrom>
              <a:clrTo>
                <a:srgbClr val="E6E6E6">
                  <a:alpha val="0"/>
                </a:srgbClr>
              </a:clrTo>
            </a:clrChange>
            <a:extLst>
              <a:ext uri="{BEBA8EAE-BF5A-486C-A8C5-ECC9F3942E4B}">
                <a14:imgProps xmlns:a14="http://schemas.microsoft.com/office/drawing/2010/main">
                  <a14:imgLayer r:embed="rId2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smtClean="0">
                <a:solidFill>
                  <a:schemeClr val="bg1"/>
                </a:solidFill>
                <a:latin typeface="+mj-lt"/>
              </a:rPr>
              <a:t>Conclusion</a:t>
            </a:r>
            <a:endParaRPr lang="en-US" sz="2800" b="1" i="1" baseline="-25000" dirty="0">
              <a:solidFill>
                <a:schemeClr val="bg1"/>
              </a:solidFill>
              <a:latin typeface="+mj-l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789" y="3933056"/>
            <a:ext cx="1632643"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611560" y="990253"/>
            <a:ext cx="7560840" cy="3046988"/>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Ø"/>
            </a:pPr>
            <a:r>
              <a:rPr lang="en-US" b="1" dirty="0" smtClean="0"/>
              <a:t>Anion-exchange chromatography allowed the separation of two different populations of DNA-containing </a:t>
            </a:r>
            <a:r>
              <a:rPr lang="en-US" b="1" dirty="0" err="1" smtClean="0"/>
              <a:t>virions</a:t>
            </a:r>
            <a:r>
              <a:rPr lang="en-US" b="1" dirty="0" smtClean="0"/>
              <a:t>.</a:t>
            </a:r>
          </a:p>
          <a:p>
            <a:pPr marL="285750" indent="-285750" algn="just">
              <a:spcAft>
                <a:spcPts val="1200"/>
              </a:spcAft>
              <a:buFont typeface="Wingdings" panose="05000000000000000000" pitchFamily="2" charset="2"/>
              <a:buChar char="Ø"/>
            </a:pPr>
            <a:r>
              <a:rPr lang="en-US" b="1" dirty="0" smtClean="0"/>
              <a:t>The populations differed in the conformation of their N-VP2 termini and their surface phosphorylation status.</a:t>
            </a:r>
          </a:p>
          <a:p>
            <a:pPr marL="285750" indent="-285750" algn="just">
              <a:spcAft>
                <a:spcPts val="1200"/>
              </a:spcAft>
              <a:buFont typeface="Wingdings" panose="05000000000000000000" pitchFamily="2" charset="2"/>
              <a:buChar char="Ø"/>
            </a:pPr>
            <a:r>
              <a:rPr lang="en-US" b="1" dirty="0" smtClean="0"/>
              <a:t>Nuclear export and active egress prior to cytolysis was observed only for the late FC-P</a:t>
            </a:r>
            <a:r>
              <a:rPr lang="en-US" b="1" baseline="-25000" dirty="0" smtClean="0"/>
              <a:t>2</a:t>
            </a:r>
            <a:r>
              <a:rPr lang="en-US" b="1" dirty="0" smtClean="0"/>
              <a:t> population, resulting in a segregation of the two progeny populations. </a:t>
            </a:r>
          </a:p>
          <a:p>
            <a:pPr marL="285750" indent="-285750" algn="just">
              <a:spcAft>
                <a:spcPts val="600"/>
              </a:spcAft>
              <a:buFont typeface="Wingdings" panose="05000000000000000000" pitchFamily="2" charset="2"/>
              <a:buChar char="Ø"/>
            </a:pPr>
            <a:r>
              <a:rPr lang="de-CH" b="1" dirty="0"/>
              <a:t>N-VP2 </a:t>
            </a:r>
            <a:r>
              <a:rPr lang="de-CH" b="1" dirty="0" err="1"/>
              <a:t>is</a:t>
            </a:r>
            <a:r>
              <a:rPr lang="de-CH" b="1" dirty="0"/>
              <a:t> not </a:t>
            </a:r>
            <a:r>
              <a:rPr lang="de-CH" b="1" dirty="0" err="1"/>
              <a:t>significantly</a:t>
            </a:r>
            <a:r>
              <a:rPr lang="de-CH" b="1" dirty="0"/>
              <a:t> </a:t>
            </a:r>
            <a:r>
              <a:rPr lang="de-CH" b="1" dirty="0" err="1"/>
              <a:t>involved</a:t>
            </a:r>
            <a:r>
              <a:rPr lang="de-CH" b="1" dirty="0"/>
              <a:t> in </a:t>
            </a:r>
            <a:r>
              <a:rPr lang="de-CH" b="1" dirty="0" err="1"/>
              <a:t>nuclear</a:t>
            </a:r>
            <a:r>
              <a:rPr lang="de-CH" b="1" dirty="0"/>
              <a:t> </a:t>
            </a:r>
            <a:r>
              <a:rPr lang="de-CH" b="1" dirty="0" err="1"/>
              <a:t>export</a:t>
            </a:r>
            <a:r>
              <a:rPr lang="de-CH" b="1" dirty="0"/>
              <a:t> </a:t>
            </a:r>
            <a:r>
              <a:rPr lang="de-CH" b="1" dirty="0" err="1"/>
              <a:t>and</a:t>
            </a:r>
            <a:r>
              <a:rPr lang="de-CH" b="1" dirty="0"/>
              <a:t> </a:t>
            </a:r>
            <a:r>
              <a:rPr lang="de-CH" b="1" dirty="0" err="1"/>
              <a:t>active</a:t>
            </a:r>
            <a:r>
              <a:rPr lang="de-CH" b="1" dirty="0"/>
              <a:t> </a:t>
            </a:r>
            <a:r>
              <a:rPr lang="de-CH" b="1" dirty="0" err="1"/>
              <a:t>pre-lytic</a:t>
            </a:r>
            <a:r>
              <a:rPr lang="de-CH" b="1" dirty="0"/>
              <a:t> </a:t>
            </a:r>
            <a:r>
              <a:rPr lang="de-CH" b="1" dirty="0" err="1"/>
              <a:t>egress</a:t>
            </a:r>
            <a:r>
              <a:rPr lang="de-CH" b="1" dirty="0"/>
              <a:t> </a:t>
            </a:r>
            <a:r>
              <a:rPr lang="de-CH" b="1" dirty="0" err="1"/>
              <a:t>of</a:t>
            </a:r>
            <a:r>
              <a:rPr lang="de-CH" b="1" dirty="0"/>
              <a:t> MVM. </a:t>
            </a:r>
            <a:r>
              <a:rPr lang="de-CH" b="1" dirty="0" err="1"/>
              <a:t>However</a:t>
            </a:r>
            <a:r>
              <a:rPr lang="de-CH" b="1" dirty="0"/>
              <a:t>, </a:t>
            </a:r>
            <a:r>
              <a:rPr lang="de-CH" b="1" dirty="0" err="1"/>
              <a:t>it</a:t>
            </a:r>
            <a:r>
              <a:rPr lang="de-CH" b="1" dirty="0"/>
              <a:t> </a:t>
            </a:r>
            <a:r>
              <a:rPr lang="de-CH" b="1" dirty="0" err="1"/>
              <a:t>might</a:t>
            </a:r>
            <a:r>
              <a:rPr lang="de-CH" b="1" dirty="0"/>
              <a:t> </a:t>
            </a:r>
            <a:r>
              <a:rPr lang="de-CH" b="1" dirty="0" err="1"/>
              <a:t>facilitate</a:t>
            </a:r>
            <a:r>
              <a:rPr lang="de-CH" b="1" dirty="0"/>
              <a:t> </a:t>
            </a:r>
            <a:r>
              <a:rPr lang="de-CH" b="1" dirty="0" err="1" smtClean="0"/>
              <a:t>cytolysis</a:t>
            </a:r>
            <a:r>
              <a:rPr lang="de-CH" b="1" dirty="0" smtClean="0"/>
              <a:t> </a:t>
            </a:r>
            <a:r>
              <a:rPr lang="de-CH" b="1" dirty="0" err="1" smtClean="0"/>
              <a:t>and</a:t>
            </a:r>
            <a:r>
              <a:rPr lang="de-CH" b="1" dirty="0" smtClean="0"/>
              <a:t> passive </a:t>
            </a:r>
            <a:r>
              <a:rPr lang="de-CH" b="1" dirty="0" err="1" smtClean="0"/>
              <a:t>egress</a:t>
            </a:r>
            <a:r>
              <a:rPr lang="de-CH" b="1" dirty="0" smtClean="0"/>
              <a:t>.</a:t>
            </a:r>
          </a:p>
        </p:txBody>
      </p:sp>
      <p:sp>
        <p:nvSpPr>
          <p:cNvPr id="7" name="Textfeld 6"/>
          <p:cNvSpPr txBox="1"/>
          <p:nvPr/>
        </p:nvSpPr>
        <p:spPr>
          <a:xfrm>
            <a:off x="611560" y="4062023"/>
            <a:ext cx="5660038" cy="2539157"/>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Ø"/>
            </a:pPr>
            <a:r>
              <a:rPr lang="de-CH" b="1" dirty="0"/>
              <a:t>The </a:t>
            </a:r>
            <a:r>
              <a:rPr lang="de-CH" b="1" dirty="0" err="1"/>
              <a:t>surface</a:t>
            </a:r>
            <a:r>
              <a:rPr lang="de-CH" b="1" dirty="0"/>
              <a:t> </a:t>
            </a:r>
            <a:r>
              <a:rPr lang="de-CH" b="1" dirty="0" err="1"/>
              <a:t>phosphorylations</a:t>
            </a:r>
            <a:r>
              <a:rPr lang="de-CH" b="1" dirty="0"/>
              <a:t> </a:t>
            </a:r>
            <a:r>
              <a:rPr lang="de-CH" b="1" dirty="0" err="1"/>
              <a:t>are</a:t>
            </a:r>
            <a:r>
              <a:rPr lang="de-CH" b="1" dirty="0"/>
              <a:t> </a:t>
            </a:r>
            <a:r>
              <a:rPr lang="de-CH" b="1" dirty="0" err="1"/>
              <a:t>strictly</a:t>
            </a:r>
            <a:r>
              <a:rPr lang="de-CH" b="1" dirty="0"/>
              <a:t> </a:t>
            </a:r>
            <a:r>
              <a:rPr lang="de-CH" b="1" dirty="0" err="1"/>
              <a:t>associated</a:t>
            </a:r>
            <a:r>
              <a:rPr lang="de-CH" b="1" dirty="0"/>
              <a:t> </a:t>
            </a:r>
            <a:r>
              <a:rPr lang="de-CH" b="1" dirty="0" err="1"/>
              <a:t>to</a:t>
            </a:r>
            <a:r>
              <a:rPr lang="de-CH" b="1" dirty="0"/>
              <a:t> </a:t>
            </a:r>
            <a:r>
              <a:rPr lang="de-CH" b="1" dirty="0" err="1"/>
              <a:t>nuclear</a:t>
            </a:r>
            <a:r>
              <a:rPr lang="de-CH" b="1" dirty="0"/>
              <a:t> </a:t>
            </a:r>
            <a:r>
              <a:rPr lang="de-CH" b="1" dirty="0" err="1"/>
              <a:t>export</a:t>
            </a:r>
            <a:r>
              <a:rPr lang="de-CH" b="1" dirty="0"/>
              <a:t> potential. </a:t>
            </a:r>
            <a:r>
              <a:rPr lang="de-CH" b="1" dirty="0" err="1"/>
              <a:t>Moreover</a:t>
            </a:r>
            <a:r>
              <a:rPr lang="de-CH" b="1" dirty="0"/>
              <a:t>, </a:t>
            </a:r>
            <a:r>
              <a:rPr lang="de-CH" b="1" dirty="0" err="1"/>
              <a:t>they</a:t>
            </a:r>
            <a:r>
              <a:rPr lang="de-CH" b="1" dirty="0"/>
              <a:t> </a:t>
            </a:r>
            <a:r>
              <a:rPr lang="de-CH" b="1" dirty="0" err="1"/>
              <a:t>are</a:t>
            </a:r>
            <a:r>
              <a:rPr lang="de-CH" b="1" dirty="0"/>
              <a:t> </a:t>
            </a:r>
            <a:r>
              <a:rPr lang="de-CH" b="1" dirty="0" err="1"/>
              <a:t>removed</a:t>
            </a:r>
            <a:r>
              <a:rPr lang="de-CH" b="1" dirty="0"/>
              <a:t> </a:t>
            </a:r>
            <a:r>
              <a:rPr lang="de-CH" b="1" dirty="0" err="1"/>
              <a:t>from</a:t>
            </a:r>
            <a:r>
              <a:rPr lang="de-CH" b="1" dirty="0"/>
              <a:t> </a:t>
            </a:r>
            <a:r>
              <a:rPr lang="de-CH" b="1" dirty="0" err="1"/>
              <a:t>incoming</a:t>
            </a:r>
            <a:r>
              <a:rPr lang="de-CH" b="1" dirty="0"/>
              <a:t> </a:t>
            </a:r>
            <a:r>
              <a:rPr lang="de-CH" b="1" dirty="0" err="1"/>
              <a:t>virions</a:t>
            </a:r>
            <a:r>
              <a:rPr lang="de-CH" b="1" dirty="0"/>
              <a:t> </a:t>
            </a:r>
            <a:r>
              <a:rPr lang="de-CH" b="1" dirty="0" err="1"/>
              <a:t>during</a:t>
            </a:r>
            <a:r>
              <a:rPr lang="de-CH" b="1" dirty="0"/>
              <a:t> </a:t>
            </a:r>
            <a:r>
              <a:rPr lang="de-CH" b="1" dirty="0" err="1"/>
              <a:t>endosomal</a:t>
            </a:r>
            <a:r>
              <a:rPr lang="de-CH" b="1" dirty="0"/>
              <a:t> </a:t>
            </a:r>
            <a:r>
              <a:rPr lang="de-CH" b="1" dirty="0" err="1"/>
              <a:t>trafficking</a:t>
            </a:r>
            <a:r>
              <a:rPr lang="de-CH" b="1" dirty="0"/>
              <a:t>. </a:t>
            </a:r>
            <a:endParaRPr lang="de-CH" b="1" dirty="0" smtClean="0"/>
          </a:p>
          <a:p>
            <a:pPr marL="285750" indent="-285750" algn="just">
              <a:spcAft>
                <a:spcPts val="600"/>
              </a:spcAft>
              <a:buFont typeface="Wingdings" panose="05000000000000000000" pitchFamily="2" charset="2"/>
              <a:buChar char="Ø"/>
            </a:pPr>
            <a:r>
              <a:rPr lang="de-CH" b="1" dirty="0" smtClean="0"/>
              <a:t>These </a:t>
            </a:r>
            <a:r>
              <a:rPr lang="de-CH" b="1" dirty="0" err="1"/>
              <a:t>temporally</a:t>
            </a:r>
            <a:r>
              <a:rPr lang="de-CH" b="1" dirty="0"/>
              <a:t> </a:t>
            </a:r>
            <a:r>
              <a:rPr lang="de-CH" b="1" dirty="0" err="1"/>
              <a:t>and</a:t>
            </a:r>
            <a:r>
              <a:rPr lang="de-CH" b="1" dirty="0"/>
              <a:t> </a:t>
            </a:r>
            <a:r>
              <a:rPr lang="de-CH" b="1" dirty="0" err="1"/>
              <a:t>spatially</a:t>
            </a:r>
            <a:r>
              <a:rPr lang="de-CH" b="1" dirty="0"/>
              <a:t> </a:t>
            </a:r>
            <a:r>
              <a:rPr lang="de-CH" b="1" dirty="0" err="1"/>
              <a:t>controlled</a:t>
            </a:r>
            <a:r>
              <a:rPr lang="de-CH" b="1" dirty="0"/>
              <a:t> </a:t>
            </a:r>
            <a:r>
              <a:rPr lang="de-CH" b="1" dirty="0" err="1"/>
              <a:t>changes</a:t>
            </a:r>
            <a:r>
              <a:rPr lang="de-CH" b="1" dirty="0"/>
              <a:t> in </a:t>
            </a:r>
            <a:r>
              <a:rPr lang="de-CH" b="1" dirty="0" err="1"/>
              <a:t>surface</a:t>
            </a:r>
            <a:r>
              <a:rPr lang="de-CH" b="1" dirty="0"/>
              <a:t> </a:t>
            </a:r>
            <a:r>
              <a:rPr lang="de-CH" b="1" dirty="0" err="1"/>
              <a:t>phosphorylations</a:t>
            </a:r>
            <a:r>
              <a:rPr lang="de-CH" b="1" dirty="0"/>
              <a:t> </a:t>
            </a:r>
            <a:r>
              <a:rPr lang="de-CH" b="1" dirty="0" err="1"/>
              <a:t>would</a:t>
            </a:r>
            <a:r>
              <a:rPr lang="de-CH" b="1" dirty="0"/>
              <a:t> </a:t>
            </a:r>
            <a:r>
              <a:rPr lang="de-CH" b="1" dirty="0" err="1"/>
              <a:t>provide</a:t>
            </a:r>
            <a:r>
              <a:rPr lang="de-CH" b="1" dirty="0"/>
              <a:t> </a:t>
            </a:r>
            <a:r>
              <a:rPr lang="de-CH" b="1" dirty="0" err="1"/>
              <a:t>nuclear</a:t>
            </a:r>
            <a:r>
              <a:rPr lang="de-CH" b="1" dirty="0"/>
              <a:t> </a:t>
            </a:r>
            <a:r>
              <a:rPr lang="de-CH" b="1" dirty="0" err="1"/>
              <a:t>import</a:t>
            </a:r>
            <a:r>
              <a:rPr lang="de-CH" b="1" dirty="0"/>
              <a:t> </a:t>
            </a:r>
            <a:r>
              <a:rPr lang="de-CH" b="1" dirty="0" err="1"/>
              <a:t>and</a:t>
            </a:r>
            <a:r>
              <a:rPr lang="de-CH" b="1" dirty="0"/>
              <a:t> </a:t>
            </a:r>
            <a:r>
              <a:rPr lang="de-CH" b="1" dirty="0" err="1"/>
              <a:t>export</a:t>
            </a:r>
            <a:r>
              <a:rPr lang="de-CH" b="1" dirty="0"/>
              <a:t> potential </a:t>
            </a:r>
            <a:r>
              <a:rPr lang="de-CH" b="1" dirty="0" err="1"/>
              <a:t>required</a:t>
            </a:r>
            <a:r>
              <a:rPr lang="de-CH" b="1" dirty="0"/>
              <a:t> </a:t>
            </a:r>
            <a:r>
              <a:rPr lang="de-CH" b="1" dirty="0" err="1"/>
              <a:t>to</a:t>
            </a:r>
            <a:r>
              <a:rPr lang="de-CH" b="1" dirty="0"/>
              <a:t> </a:t>
            </a:r>
            <a:r>
              <a:rPr lang="de-CH" b="1" dirty="0" err="1"/>
              <a:t>fulfill</a:t>
            </a:r>
            <a:r>
              <a:rPr lang="de-CH" b="1" dirty="0"/>
              <a:t> </a:t>
            </a:r>
            <a:r>
              <a:rPr lang="de-CH" b="1" dirty="0" err="1"/>
              <a:t>the</a:t>
            </a:r>
            <a:r>
              <a:rPr lang="de-CH" b="1" dirty="0"/>
              <a:t> </a:t>
            </a:r>
            <a:r>
              <a:rPr lang="de-CH" b="1" dirty="0" err="1"/>
              <a:t>complete</a:t>
            </a:r>
            <a:r>
              <a:rPr lang="de-CH" b="1" dirty="0"/>
              <a:t> </a:t>
            </a:r>
            <a:r>
              <a:rPr lang="de-CH" b="1" dirty="0" err="1"/>
              <a:t>life</a:t>
            </a:r>
            <a:r>
              <a:rPr lang="de-CH" b="1" dirty="0"/>
              <a:t> </a:t>
            </a:r>
            <a:r>
              <a:rPr lang="de-CH" b="1" dirty="0" err="1"/>
              <a:t>cycle</a:t>
            </a:r>
            <a:r>
              <a:rPr lang="de-CH" b="1" dirty="0"/>
              <a:t> </a:t>
            </a:r>
            <a:r>
              <a:rPr lang="de-CH" b="1" dirty="0" err="1"/>
              <a:t>of</a:t>
            </a:r>
            <a:r>
              <a:rPr lang="de-CH" b="1" dirty="0"/>
              <a:t> a </a:t>
            </a:r>
            <a:r>
              <a:rPr lang="de-CH" b="1" dirty="0" err="1"/>
              <a:t>karyophilic</a:t>
            </a:r>
            <a:r>
              <a:rPr lang="de-CH" b="1" dirty="0"/>
              <a:t> </a:t>
            </a:r>
            <a:r>
              <a:rPr lang="de-CH" b="1" dirty="0" err="1"/>
              <a:t>virus</a:t>
            </a:r>
            <a:r>
              <a:rPr lang="de-CH" b="1" dirty="0"/>
              <a:t>.   </a:t>
            </a:r>
            <a:endParaRPr lang="en-US" b="1" dirty="0"/>
          </a:p>
          <a:p>
            <a:pPr algn="just"/>
            <a:endParaRPr lang="en-US" dirty="0"/>
          </a:p>
        </p:txBody>
      </p:sp>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836712"/>
            <a:ext cx="7859844" cy="5498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smtClean="0">
                <a:solidFill>
                  <a:schemeClr val="bg1"/>
                </a:solidFill>
                <a:latin typeface="+mj-lt"/>
              </a:rPr>
              <a:t>Conclusion</a:t>
            </a:r>
            <a:endParaRPr lang="en-US" sz="2800" b="1" i="1" baseline="-25000" dirty="0">
              <a:solidFill>
                <a:schemeClr val="bg1"/>
              </a:solidFill>
              <a:latin typeface="+mj-lt"/>
            </a:endParaRPr>
          </a:p>
        </p:txBody>
      </p:sp>
    </p:spTree>
    <p:extLst>
      <p:ext uri="{BB962C8B-B14F-4D97-AF65-F5344CB8AC3E}">
        <p14:creationId xmlns:p14="http://schemas.microsoft.com/office/powerpoint/2010/main" val="6507897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smtClean="0">
                <a:solidFill>
                  <a:schemeClr val="bg1"/>
                </a:solidFill>
                <a:latin typeface="+mj-lt"/>
              </a:rPr>
              <a:t>Outlook</a:t>
            </a:r>
            <a:endParaRPr lang="en-US" sz="2800" b="1" i="1" baseline="-25000" dirty="0">
              <a:solidFill>
                <a:schemeClr val="bg1"/>
              </a:solidFill>
              <a:latin typeface="+mj-lt"/>
            </a:endParaRPr>
          </a:p>
        </p:txBody>
      </p:sp>
      <p:sp>
        <p:nvSpPr>
          <p:cNvPr id="5" name="Textfeld 4"/>
          <p:cNvSpPr txBox="1"/>
          <p:nvPr/>
        </p:nvSpPr>
        <p:spPr>
          <a:xfrm>
            <a:off x="683569" y="1357938"/>
            <a:ext cx="7272807" cy="1092607"/>
          </a:xfrm>
          <a:prstGeom prst="rect">
            <a:avLst/>
          </a:prstGeom>
          <a:noFill/>
        </p:spPr>
        <p:txBody>
          <a:bodyPr wrap="square" rtlCol="0">
            <a:spAutoFit/>
          </a:bodyPr>
          <a:lstStyle/>
          <a:p>
            <a:pPr marL="285750" indent="-285750" algn="just">
              <a:spcAft>
                <a:spcPts val="300"/>
              </a:spcAft>
              <a:buFont typeface="Wingdings" panose="05000000000000000000" pitchFamily="2" charset="2"/>
              <a:buChar char="§"/>
            </a:pPr>
            <a:r>
              <a:rPr lang="en-US" sz="1500" b="1" dirty="0" smtClean="0"/>
              <a:t>Identification of the surface </a:t>
            </a:r>
            <a:r>
              <a:rPr lang="en-US" sz="1500" b="1" dirty="0" err="1" smtClean="0"/>
              <a:t>phosphorylations</a:t>
            </a:r>
            <a:r>
              <a:rPr lang="en-US" sz="1500" b="1" dirty="0" smtClean="0"/>
              <a:t> which cause the different AEX profiles.</a:t>
            </a:r>
          </a:p>
          <a:p>
            <a:pPr marL="285750" indent="-285750" algn="just">
              <a:spcAft>
                <a:spcPts val="300"/>
              </a:spcAft>
              <a:buFont typeface="Wingdings" panose="05000000000000000000" pitchFamily="2" charset="2"/>
              <a:buChar char="§"/>
            </a:pPr>
            <a:r>
              <a:rPr lang="en-US" sz="1500" b="1" dirty="0" smtClean="0"/>
              <a:t>Characterization of the nuclear export and egress of the corresponding mutants.</a:t>
            </a:r>
          </a:p>
          <a:p>
            <a:pPr marL="285750" indent="-285750" algn="just">
              <a:spcAft>
                <a:spcPts val="600"/>
              </a:spcAft>
              <a:buFont typeface="Wingdings" panose="05000000000000000000" pitchFamily="2" charset="2"/>
              <a:buChar char="§"/>
            </a:pPr>
            <a:r>
              <a:rPr lang="en-US" sz="1500" b="1" dirty="0" smtClean="0"/>
              <a:t>Investigation of the role of the serine-rich N-VP2 in cytotoxicity and characterization of the underlying mechanism.  </a:t>
            </a:r>
          </a:p>
        </p:txBody>
      </p:sp>
      <p:pic>
        <p:nvPicPr>
          <p:cNvPr id="9" name="Picture 2" descr="C:\Users\Raphael\Desktop 4\Temporary Results Thesis\B19V Intracellular.tif"/>
          <p:cNvPicPr>
            <a:picLocks noChangeAspect="1" noChangeArrowheads="1"/>
          </p:cNvPicPr>
          <p:nvPr/>
        </p:nvPicPr>
        <p:blipFill>
          <a:blip r:embed="rId4"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4211960" y="4883341"/>
            <a:ext cx="2127209" cy="158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Raphael\Desktop 4\Temporary Results Thesis\B19 Virus Binding.tif"/>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2351771" y="4883341"/>
            <a:ext cx="2121621" cy="1584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Raphael\Desktop 4\Temporary Results Thesis\B19 Virus.tif"/>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434155" y="4883341"/>
            <a:ext cx="2121621" cy="1584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nvSpPr>
        <p:spPr>
          <a:xfrm>
            <a:off x="2864859" y="4627564"/>
            <a:ext cx="1063363" cy="246221"/>
          </a:xfrm>
          <a:prstGeom prst="rect">
            <a:avLst/>
          </a:prstGeom>
          <a:noFill/>
        </p:spPr>
        <p:txBody>
          <a:bodyPr wrap="square" rtlCol="0">
            <a:spAutoFit/>
          </a:bodyPr>
          <a:lstStyle/>
          <a:p>
            <a:r>
              <a:rPr lang="en-GB" sz="1000" dirty="0" smtClean="0">
                <a:latin typeface="Arial" panose="020B0604020202020204" pitchFamily="34" charset="0"/>
                <a:cs typeface="Arial" panose="020B0604020202020204" pitchFamily="34" charset="0"/>
              </a:rPr>
              <a:t>B19V binding</a:t>
            </a:r>
            <a:endParaRPr lang="en-GB" sz="1000" dirty="0">
              <a:latin typeface="Arial" panose="020B0604020202020204" pitchFamily="34" charset="0"/>
              <a:cs typeface="Arial" panose="020B0604020202020204" pitchFamily="34" charset="0"/>
            </a:endParaRPr>
          </a:p>
        </p:txBody>
      </p:sp>
      <p:sp>
        <p:nvSpPr>
          <p:cNvPr id="13" name="Textfeld 12"/>
          <p:cNvSpPr txBox="1"/>
          <p:nvPr/>
        </p:nvSpPr>
        <p:spPr>
          <a:xfrm>
            <a:off x="683568" y="4627564"/>
            <a:ext cx="1944216" cy="246221"/>
          </a:xfrm>
          <a:prstGeom prst="rect">
            <a:avLst/>
          </a:prstGeom>
          <a:noFill/>
        </p:spPr>
        <p:txBody>
          <a:bodyPr wrap="square" rtlCol="0">
            <a:spAutoFit/>
          </a:bodyPr>
          <a:lstStyle/>
          <a:p>
            <a:r>
              <a:rPr lang="en-GB" sz="1000" dirty="0" smtClean="0">
                <a:latin typeface="Arial" panose="020B0604020202020204" pitchFamily="34" charset="0"/>
                <a:cs typeface="Arial" panose="020B0604020202020204" pitchFamily="34" charset="0"/>
              </a:rPr>
              <a:t>B19V purified from plasma</a:t>
            </a:r>
            <a:endParaRPr lang="en-GB" sz="1000" dirty="0">
              <a:latin typeface="Arial" panose="020B0604020202020204" pitchFamily="34" charset="0"/>
              <a:cs typeface="Arial" panose="020B0604020202020204" pitchFamily="34" charset="0"/>
            </a:endParaRPr>
          </a:p>
        </p:txBody>
      </p:sp>
      <p:sp>
        <p:nvSpPr>
          <p:cNvPr id="14" name="Textfeld 13"/>
          <p:cNvSpPr txBox="1"/>
          <p:nvPr/>
        </p:nvSpPr>
        <p:spPr>
          <a:xfrm>
            <a:off x="4258659" y="4562285"/>
            <a:ext cx="2077887" cy="400110"/>
          </a:xfrm>
          <a:prstGeom prst="rect">
            <a:avLst/>
          </a:prstGeom>
          <a:noFill/>
        </p:spPr>
        <p:txBody>
          <a:bodyPr wrap="square" rtlCol="0">
            <a:spAutoFit/>
          </a:bodyPr>
          <a:lstStyle/>
          <a:p>
            <a:pPr algn="ctr"/>
            <a:r>
              <a:rPr lang="en-GB" sz="1000" dirty="0" smtClean="0">
                <a:latin typeface="Arial" panose="020B0604020202020204" pitchFamily="34" charset="0"/>
                <a:cs typeface="Arial" panose="020B0604020202020204" pitchFamily="34" charset="0"/>
              </a:rPr>
              <a:t>B19V internalization </a:t>
            </a:r>
          </a:p>
          <a:p>
            <a:pPr algn="ctr"/>
            <a:r>
              <a:rPr lang="en-GB" sz="1000" dirty="0" smtClean="0">
                <a:latin typeface="Arial" panose="020B0604020202020204" pitchFamily="34" charset="0"/>
                <a:cs typeface="Arial" panose="020B0604020202020204" pitchFamily="34" charset="0"/>
              </a:rPr>
              <a:t>(3 h)</a:t>
            </a:r>
            <a:endParaRPr lang="en-GB" sz="1000" dirty="0">
              <a:latin typeface="Arial" panose="020B0604020202020204" pitchFamily="34" charset="0"/>
              <a:cs typeface="Arial" panose="020B0604020202020204" pitchFamily="34" charset="0"/>
            </a:endParaRPr>
          </a:p>
        </p:txBody>
      </p:sp>
      <p:sp>
        <p:nvSpPr>
          <p:cNvPr id="15" name="Textfeld 14"/>
          <p:cNvSpPr txBox="1"/>
          <p:nvPr/>
        </p:nvSpPr>
        <p:spPr>
          <a:xfrm>
            <a:off x="7026396" y="4627564"/>
            <a:ext cx="1063363" cy="246221"/>
          </a:xfrm>
          <a:prstGeom prst="rect">
            <a:avLst/>
          </a:prstGeom>
          <a:noFill/>
        </p:spPr>
        <p:txBody>
          <a:bodyPr wrap="square" rtlCol="0">
            <a:spAutoFit/>
          </a:bodyPr>
          <a:lstStyle/>
          <a:p>
            <a:r>
              <a:rPr lang="en-GB" sz="1000" dirty="0" smtClean="0">
                <a:latin typeface="Arial" panose="020B0604020202020204" pitchFamily="34" charset="0"/>
                <a:cs typeface="Arial" panose="020B0604020202020204" pitchFamily="34" charset="0"/>
              </a:rPr>
              <a:t>CPV SN + Cell</a:t>
            </a:r>
            <a:endParaRPr lang="en-GB" sz="1000" dirty="0">
              <a:latin typeface="Arial" panose="020B0604020202020204" pitchFamily="34" charset="0"/>
              <a:cs typeface="Arial" panose="020B0604020202020204" pitchFamily="34" charset="0"/>
            </a:endParaRPr>
          </a:p>
        </p:txBody>
      </p:sp>
      <p:pic>
        <p:nvPicPr>
          <p:cNvPr id="16" name="Picture 6" descr="COR3814-1.jpg"/>
          <p:cNvPicPr>
            <a:picLocks noChangeAspect="1" noChangeArrowheads="1"/>
          </p:cNvPicPr>
          <p:nvPr/>
        </p:nvPicPr>
        <p:blipFill rotWithShape="1">
          <a:blip r:embed="rId7">
            <a:extLst>
              <a:ext uri="{28A0092B-C50C-407E-A947-70E740481C1C}">
                <a14:useLocalDpi xmlns:a14="http://schemas.microsoft.com/office/drawing/2010/main" val="0"/>
              </a:ext>
            </a:extLst>
          </a:blip>
          <a:srcRect t="17436" b="16382"/>
          <a:stretch/>
        </p:blipFill>
        <p:spPr bwMode="auto">
          <a:xfrm flipH="1">
            <a:off x="7157317" y="3352493"/>
            <a:ext cx="1068248" cy="4897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T-Shirt mit Comic Knoche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23239" y="3356991"/>
            <a:ext cx="612087" cy="6120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http://www.gesund-durch.de/media/2013/10/gd_Ozontherapie_Fotolia_5941520_SebastianKaulitzki-1024x768.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3768" y="3356991"/>
            <a:ext cx="816116" cy="6120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p:cNvSpPr txBox="1"/>
          <p:nvPr/>
        </p:nvSpPr>
        <p:spPr>
          <a:xfrm>
            <a:off x="1730218" y="3974286"/>
            <a:ext cx="1712309" cy="400110"/>
          </a:xfrm>
          <a:prstGeom prst="rect">
            <a:avLst/>
          </a:prstGeom>
          <a:noFill/>
        </p:spPr>
        <p:txBody>
          <a:bodyPr wrap="square" rtlCol="0">
            <a:spAutoFit/>
          </a:bodyPr>
          <a:lstStyle/>
          <a:p>
            <a:pPr algn="ctr"/>
            <a:r>
              <a:rPr lang="en-GB" sz="1000" dirty="0" smtClean="0">
                <a:latin typeface="Arial" panose="020B0604020202020204" pitchFamily="34" charset="0"/>
                <a:cs typeface="Arial" panose="020B0604020202020204" pitchFamily="34" charset="0"/>
              </a:rPr>
              <a:t>Bone marrow: </a:t>
            </a:r>
          </a:p>
          <a:p>
            <a:pPr algn="ctr"/>
            <a:r>
              <a:rPr lang="en-GB" sz="1000" dirty="0" smtClean="0">
                <a:latin typeface="Arial" panose="020B0604020202020204" pitchFamily="34" charset="0"/>
                <a:cs typeface="Arial" panose="020B0604020202020204" pitchFamily="34" charset="0"/>
              </a:rPr>
              <a:t>Site of production</a:t>
            </a:r>
            <a:endParaRPr lang="en-GB" sz="1000" dirty="0">
              <a:latin typeface="Arial" panose="020B0604020202020204" pitchFamily="34" charset="0"/>
              <a:cs typeface="Arial" panose="020B0604020202020204" pitchFamily="34" charset="0"/>
            </a:endParaRPr>
          </a:p>
        </p:txBody>
      </p:sp>
      <p:sp>
        <p:nvSpPr>
          <p:cNvPr id="20" name="Textfeld 19"/>
          <p:cNvSpPr txBox="1"/>
          <p:nvPr/>
        </p:nvSpPr>
        <p:spPr>
          <a:xfrm>
            <a:off x="3962685" y="3974286"/>
            <a:ext cx="1088850" cy="400110"/>
          </a:xfrm>
          <a:prstGeom prst="rect">
            <a:avLst/>
          </a:prstGeom>
          <a:noFill/>
        </p:spPr>
        <p:txBody>
          <a:bodyPr wrap="square" rtlCol="0">
            <a:spAutoFit/>
          </a:bodyPr>
          <a:lstStyle/>
          <a:p>
            <a:pPr algn="ctr"/>
            <a:r>
              <a:rPr lang="en-GB" sz="1000" dirty="0" smtClean="0">
                <a:latin typeface="Arial" panose="020B0604020202020204" pitchFamily="34" charset="0"/>
                <a:cs typeface="Arial" panose="020B0604020202020204" pitchFamily="34" charset="0"/>
              </a:rPr>
              <a:t>Blood:</a:t>
            </a:r>
          </a:p>
          <a:p>
            <a:pPr algn="ctr"/>
            <a:r>
              <a:rPr lang="en-GB" sz="1000" dirty="0" smtClean="0">
                <a:latin typeface="Arial" panose="020B0604020202020204" pitchFamily="34" charset="0"/>
                <a:cs typeface="Arial" panose="020B0604020202020204" pitchFamily="34" charset="0"/>
              </a:rPr>
              <a:t>Mature </a:t>
            </a:r>
            <a:r>
              <a:rPr lang="en-GB" sz="1000" dirty="0" err="1" smtClean="0">
                <a:latin typeface="Arial" panose="020B0604020202020204" pitchFamily="34" charset="0"/>
                <a:cs typeface="Arial" panose="020B0604020202020204" pitchFamily="34" charset="0"/>
              </a:rPr>
              <a:t>virions</a:t>
            </a:r>
            <a:endParaRPr lang="en-GB" sz="1000" dirty="0">
              <a:latin typeface="Arial" panose="020B0604020202020204" pitchFamily="34" charset="0"/>
              <a:cs typeface="Arial" panose="020B0604020202020204" pitchFamily="34" charset="0"/>
            </a:endParaRPr>
          </a:p>
        </p:txBody>
      </p:sp>
      <p:sp>
        <p:nvSpPr>
          <p:cNvPr id="21" name="Textfeld 20"/>
          <p:cNvSpPr txBox="1"/>
          <p:nvPr/>
        </p:nvSpPr>
        <p:spPr>
          <a:xfrm>
            <a:off x="3107319" y="3161332"/>
            <a:ext cx="834405" cy="307777"/>
          </a:xfrm>
          <a:prstGeom prst="rect">
            <a:avLst/>
          </a:prstGeom>
          <a:noFill/>
        </p:spPr>
        <p:txBody>
          <a:bodyPr wrap="square" rtlCol="0">
            <a:spAutoFit/>
          </a:bodyPr>
          <a:lstStyle/>
          <a:p>
            <a:r>
              <a:rPr lang="de-CH" sz="1400" b="1" dirty="0" smtClean="0">
                <a:latin typeface="Arial" panose="020B0604020202020204" pitchFamily="34" charset="0"/>
                <a:cs typeface="Arial" panose="020B0604020202020204" pitchFamily="34" charset="0"/>
              </a:rPr>
              <a:t>B19V</a:t>
            </a:r>
            <a:endParaRPr lang="de-DE" sz="1200" b="1" dirty="0">
              <a:latin typeface="Arial" panose="020B0604020202020204" pitchFamily="34" charset="0"/>
              <a:cs typeface="Arial" panose="020B0604020202020204" pitchFamily="34" charset="0"/>
            </a:endParaRPr>
          </a:p>
        </p:txBody>
      </p:sp>
      <p:sp>
        <p:nvSpPr>
          <p:cNvPr id="22" name="Textfeld 21"/>
          <p:cNvSpPr txBox="1"/>
          <p:nvPr/>
        </p:nvSpPr>
        <p:spPr>
          <a:xfrm>
            <a:off x="7379202" y="3059848"/>
            <a:ext cx="718767" cy="307777"/>
          </a:xfrm>
          <a:prstGeom prst="rect">
            <a:avLst/>
          </a:prstGeom>
          <a:noFill/>
        </p:spPr>
        <p:txBody>
          <a:bodyPr wrap="square" rtlCol="0">
            <a:spAutoFit/>
          </a:bodyPr>
          <a:lstStyle/>
          <a:p>
            <a:r>
              <a:rPr lang="de-CH" sz="1400" b="1" dirty="0" smtClean="0">
                <a:latin typeface="Arial" panose="020B0604020202020204" pitchFamily="34" charset="0"/>
                <a:cs typeface="Arial" panose="020B0604020202020204" pitchFamily="34" charset="0"/>
              </a:rPr>
              <a:t>CPV</a:t>
            </a:r>
            <a:endParaRPr lang="de-DE" sz="1000" b="1" dirty="0">
              <a:latin typeface="Arial" panose="020B0604020202020204" pitchFamily="34" charset="0"/>
              <a:cs typeface="Arial" panose="020B0604020202020204" pitchFamily="34" charset="0"/>
            </a:endParaRPr>
          </a:p>
        </p:txBody>
      </p:sp>
      <p:sp>
        <p:nvSpPr>
          <p:cNvPr id="23" name="Textfeld 22"/>
          <p:cNvSpPr txBox="1"/>
          <p:nvPr/>
        </p:nvSpPr>
        <p:spPr>
          <a:xfrm>
            <a:off x="6876256" y="3820398"/>
            <a:ext cx="1712309" cy="553998"/>
          </a:xfrm>
          <a:prstGeom prst="rect">
            <a:avLst/>
          </a:prstGeom>
          <a:noFill/>
        </p:spPr>
        <p:txBody>
          <a:bodyPr wrap="square" rtlCol="0">
            <a:spAutoFit/>
          </a:bodyPr>
          <a:lstStyle/>
          <a:p>
            <a:pPr algn="ctr"/>
            <a:r>
              <a:rPr lang="en-GB" sz="1000" dirty="0" smtClean="0">
                <a:latin typeface="Arial" panose="020B0604020202020204" pitchFamily="34" charset="0"/>
                <a:cs typeface="Arial" panose="020B0604020202020204" pitchFamily="34" charset="0"/>
              </a:rPr>
              <a:t>Cell culture:</a:t>
            </a:r>
          </a:p>
          <a:p>
            <a:pPr algn="ctr"/>
            <a:r>
              <a:rPr lang="en-GB" sz="1000" dirty="0" smtClean="0">
                <a:latin typeface="Arial" panose="020B0604020202020204" pitchFamily="34" charset="0"/>
                <a:cs typeface="Arial" panose="020B0604020202020204" pitchFamily="34" charset="0"/>
              </a:rPr>
              <a:t>Pre-mature and mature </a:t>
            </a:r>
            <a:r>
              <a:rPr lang="en-GB" sz="1000" dirty="0" err="1" smtClean="0">
                <a:latin typeface="Arial" panose="020B0604020202020204" pitchFamily="34" charset="0"/>
                <a:cs typeface="Arial" panose="020B0604020202020204" pitchFamily="34" charset="0"/>
              </a:rPr>
              <a:t>virions</a:t>
            </a:r>
            <a:r>
              <a:rPr lang="en-GB" sz="1000" dirty="0" smtClean="0">
                <a:latin typeface="Arial" panose="020B0604020202020204" pitchFamily="34" charset="0"/>
                <a:cs typeface="Arial" panose="020B0604020202020204" pitchFamily="34" charset="0"/>
              </a:rPr>
              <a:t> are not separated </a:t>
            </a:r>
            <a:endParaRPr lang="en-GB" sz="1000" dirty="0">
              <a:latin typeface="Arial" panose="020B0604020202020204" pitchFamily="34" charset="0"/>
              <a:cs typeface="Arial" panose="020B0604020202020204" pitchFamily="34" charset="0"/>
            </a:endParaRPr>
          </a:p>
        </p:txBody>
      </p:sp>
      <p:cxnSp>
        <p:nvCxnSpPr>
          <p:cNvPr id="24" name="Gerade Verbindung mit Pfeil 23"/>
          <p:cNvCxnSpPr/>
          <p:nvPr/>
        </p:nvCxnSpPr>
        <p:spPr>
          <a:xfrm>
            <a:off x="3208040" y="3653532"/>
            <a:ext cx="531681" cy="0"/>
          </a:xfrm>
          <a:prstGeom prst="straightConnector1">
            <a:avLst/>
          </a:prstGeom>
          <a:ln w="38100">
            <a:tailEnd type="stealth"/>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5" name="Textfeld 24"/>
          <p:cNvSpPr txBox="1"/>
          <p:nvPr/>
        </p:nvSpPr>
        <p:spPr>
          <a:xfrm>
            <a:off x="1691680" y="3043248"/>
            <a:ext cx="360040" cy="369332"/>
          </a:xfrm>
          <a:prstGeom prst="rect">
            <a:avLst/>
          </a:prstGeom>
          <a:noFill/>
        </p:spPr>
        <p:txBody>
          <a:bodyPr wrap="square" rtlCol="0">
            <a:spAutoFit/>
          </a:bodyPr>
          <a:lstStyle/>
          <a:p>
            <a:r>
              <a:rPr lang="de-CH" b="1" dirty="0" smtClean="0">
                <a:latin typeface="Arial" panose="020B0604020202020204" pitchFamily="34" charset="0"/>
                <a:cs typeface="Arial" panose="020B0604020202020204" pitchFamily="34" charset="0"/>
              </a:rPr>
              <a:t>A</a:t>
            </a:r>
            <a:endParaRPr lang="de-DE" b="1" dirty="0">
              <a:latin typeface="Arial" panose="020B0604020202020204" pitchFamily="34" charset="0"/>
              <a:cs typeface="Arial" panose="020B0604020202020204" pitchFamily="34" charset="0"/>
            </a:endParaRPr>
          </a:p>
        </p:txBody>
      </p:sp>
      <p:sp>
        <p:nvSpPr>
          <p:cNvPr id="26" name="Textfeld 25"/>
          <p:cNvSpPr txBox="1"/>
          <p:nvPr/>
        </p:nvSpPr>
        <p:spPr>
          <a:xfrm>
            <a:off x="6598857" y="3043248"/>
            <a:ext cx="360040" cy="369332"/>
          </a:xfrm>
          <a:prstGeom prst="rect">
            <a:avLst/>
          </a:prstGeom>
          <a:noFill/>
        </p:spPr>
        <p:txBody>
          <a:bodyPr wrap="square" rtlCol="0">
            <a:spAutoFit/>
          </a:bodyPr>
          <a:lstStyle/>
          <a:p>
            <a:r>
              <a:rPr lang="de-CH" b="1" dirty="0">
                <a:latin typeface="Arial" panose="020B0604020202020204" pitchFamily="34" charset="0"/>
                <a:cs typeface="Arial" panose="020B0604020202020204" pitchFamily="34" charset="0"/>
              </a:rPr>
              <a:t>B</a:t>
            </a:r>
            <a:endParaRPr lang="de-DE" b="1" dirty="0">
              <a:latin typeface="Arial" panose="020B0604020202020204" pitchFamily="34" charset="0"/>
              <a:cs typeface="Arial" panose="020B0604020202020204" pitchFamily="34" charset="0"/>
            </a:endParaRPr>
          </a:p>
        </p:txBody>
      </p:sp>
      <p:sp>
        <p:nvSpPr>
          <p:cNvPr id="27" name="Textfeld 26"/>
          <p:cNvSpPr txBox="1"/>
          <p:nvPr/>
        </p:nvSpPr>
        <p:spPr>
          <a:xfrm>
            <a:off x="188640" y="4344950"/>
            <a:ext cx="360040" cy="369332"/>
          </a:xfrm>
          <a:prstGeom prst="rect">
            <a:avLst/>
          </a:prstGeom>
          <a:noFill/>
        </p:spPr>
        <p:txBody>
          <a:bodyPr wrap="square" rtlCol="0">
            <a:spAutoFit/>
          </a:bodyPr>
          <a:lstStyle/>
          <a:p>
            <a:r>
              <a:rPr lang="de-CH" b="1" dirty="0" smtClean="0">
                <a:latin typeface="Arial" panose="020B0604020202020204" pitchFamily="34" charset="0"/>
                <a:cs typeface="Arial" panose="020B0604020202020204" pitchFamily="34" charset="0"/>
              </a:rPr>
              <a:t>C</a:t>
            </a:r>
            <a:endParaRPr lang="de-DE" b="1" dirty="0">
              <a:latin typeface="Arial" panose="020B0604020202020204" pitchFamily="34" charset="0"/>
              <a:cs typeface="Arial" panose="020B0604020202020204" pitchFamily="34" charset="0"/>
            </a:endParaRPr>
          </a:p>
        </p:txBody>
      </p:sp>
      <p:sp>
        <p:nvSpPr>
          <p:cNvPr id="28" name="Textfeld 27"/>
          <p:cNvSpPr txBox="1"/>
          <p:nvPr/>
        </p:nvSpPr>
        <p:spPr>
          <a:xfrm>
            <a:off x="2305430" y="4344950"/>
            <a:ext cx="360040" cy="369332"/>
          </a:xfrm>
          <a:prstGeom prst="rect">
            <a:avLst/>
          </a:prstGeom>
          <a:noFill/>
        </p:spPr>
        <p:txBody>
          <a:bodyPr wrap="square" rtlCol="0">
            <a:spAutoFit/>
          </a:bodyPr>
          <a:lstStyle/>
          <a:p>
            <a:r>
              <a:rPr lang="de-CH" b="1" dirty="0">
                <a:latin typeface="Arial" panose="020B0604020202020204" pitchFamily="34" charset="0"/>
                <a:cs typeface="Arial" panose="020B0604020202020204" pitchFamily="34" charset="0"/>
              </a:rPr>
              <a:t>D</a:t>
            </a:r>
            <a:endParaRPr lang="de-DE" b="1" dirty="0">
              <a:latin typeface="Arial" panose="020B0604020202020204" pitchFamily="34" charset="0"/>
              <a:cs typeface="Arial" panose="020B0604020202020204" pitchFamily="34" charset="0"/>
            </a:endParaRPr>
          </a:p>
        </p:txBody>
      </p:sp>
      <p:sp>
        <p:nvSpPr>
          <p:cNvPr id="29" name="Textfeld 28"/>
          <p:cNvSpPr txBox="1"/>
          <p:nvPr/>
        </p:nvSpPr>
        <p:spPr>
          <a:xfrm>
            <a:off x="4213297" y="4344950"/>
            <a:ext cx="360040" cy="369332"/>
          </a:xfrm>
          <a:prstGeom prst="rect">
            <a:avLst/>
          </a:prstGeom>
          <a:noFill/>
        </p:spPr>
        <p:txBody>
          <a:bodyPr wrap="square" rtlCol="0">
            <a:spAutoFit/>
          </a:bodyPr>
          <a:lstStyle/>
          <a:p>
            <a:r>
              <a:rPr lang="de-CH" b="1" dirty="0">
                <a:latin typeface="Arial" panose="020B0604020202020204" pitchFamily="34" charset="0"/>
                <a:cs typeface="Arial" panose="020B0604020202020204" pitchFamily="34" charset="0"/>
              </a:rPr>
              <a:t>E</a:t>
            </a:r>
            <a:endParaRPr lang="de-DE" b="1" dirty="0">
              <a:latin typeface="Arial" panose="020B0604020202020204" pitchFamily="34" charset="0"/>
              <a:cs typeface="Arial" panose="020B0604020202020204" pitchFamily="34" charset="0"/>
            </a:endParaRPr>
          </a:p>
        </p:txBody>
      </p:sp>
      <p:sp>
        <p:nvSpPr>
          <p:cNvPr id="30" name="Textfeld 29"/>
          <p:cNvSpPr txBox="1"/>
          <p:nvPr/>
        </p:nvSpPr>
        <p:spPr>
          <a:xfrm>
            <a:off x="6598857" y="4344950"/>
            <a:ext cx="360040" cy="369332"/>
          </a:xfrm>
          <a:prstGeom prst="rect">
            <a:avLst/>
          </a:prstGeom>
          <a:noFill/>
        </p:spPr>
        <p:txBody>
          <a:bodyPr wrap="square" rtlCol="0">
            <a:spAutoFit/>
          </a:bodyPr>
          <a:lstStyle/>
          <a:p>
            <a:r>
              <a:rPr lang="de-CH" b="1" dirty="0">
                <a:latin typeface="Arial" panose="020B0604020202020204" pitchFamily="34" charset="0"/>
                <a:cs typeface="Arial" panose="020B0604020202020204" pitchFamily="34" charset="0"/>
              </a:rPr>
              <a:t>F</a:t>
            </a:r>
            <a:endParaRPr lang="de-DE" b="1" dirty="0">
              <a:latin typeface="Arial" panose="020B0604020202020204" pitchFamily="34" charset="0"/>
              <a:cs typeface="Arial" panose="020B0604020202020204" pitchFamily="34" charset="0"/>
            </a:endParaRPr>
          </a:p>
        </p:txBody>
      </p:sp>
      <p:pic>
        <p:nvPicPr>
          <p:cNvPr id="32" name="Picture 2" descr="C:\Users\Raphael\Desktop 4\Temporary Results Thesis\CPV CELL + SN.tif"/>
          <p:cNvPicPr>
            <a:picLocks noChangeAspect="1" noChangeArrowheads="1"/>
          </p:cNvPicPr>
          <p:nvPr/>
        </p:nvPicPr>
        <p:blipFill>
          <a:blip r:embed="rId10"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6479681" y="4915984"/>
            <a:ext cx="2121605" cy="15840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212251" y="1002214"/>
            <a:ext cx="954107" cy="338554"/>
          </a:xfrm>
          <a:prstGeom prst="rect">
            <a:avLst/>
          </a:prstGeom>
          <a:noFill/>
        </p:spPr>
        <p:txBody>
          <a:bodyPr wrap="none" rtlCol="0">
            <a:spAutoFit/>
          </a:bodyPr>
          <a:lstStyle/>
          <a:p>
            <a:pPr marL="285750" indent="-285750">
              <a:buFont typeface="Wingdings" panose="05000000000000000000" pitchFamily="2" charset="2"/>
              <a:buChar char="Ø"/>
            </a:pPr>
            <a:r>
              <a:rPr lang="en-US" sz="1600" b="1" dirty="0" smtClean="0"/>
              <a:t>MVM</a:t>
            </a:r>
            <a:endParaRPr lang="en-US" b="1" dirty="0"/>
          </a:p>
        </p:txBody>
      </p:sp>
      <p:sp>
        <p:nvSpPr>
          <p:cNvPr id="35" name="Textfeld 34"/>
          <p:cNvSpPr txBox="1"/>
          <p:nvPr/>
        </p:nvSpPr>
        <p:spPr>
          <a:xfrm>
            <a:off x="212251" y="2646463"/>
            <a:ext cx="2439781"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smtClean="0"/>
              <a:t>Other Parvoviruses</a:t>
            </a:r>
            <a:endParaRPr lang="en-US" sz="1600" b="1" dirty="0"/>
          </a:p>
        </p:txBody>
      </p:sp>
      <p:pic>
        <p:nvPicPr>
          <p:cNvPr id="34" name="Picture 3"/>
          <p:cNvPicPr>
            <a:picLocks noChangeAspect="1" noChangeArrowheads="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smtClean="0">
                <a:solidFill>
                  <a:schemeClr val="bg1"/>
                </a:solidFill>
                <a:latin typeface="+mj-lt"/>
              </a:rPr>
              <a:t>Acknowledgements</a:t>
            </a:r>
            <a:endParaRPr lang="en-US" sz="2800" b="1" i="1" baseline="-25000" dirty="0">
              <a:solidFill>
                <a:schemeClr val="bg1"/>
              </a:solidFill>
              <a:latin typeface="+mj-lt"/>
            </a:endParaRPr>
          </a:p>
        </p:txBody>
      </p:sp>
      <p:pic>
        <p:nvPicPr>
          <p:cNvPr id="5" name="Picture 5" descr="C:\Users\Raphael\Desktop 4\CSL Mutant\team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2591599"/>
            <a:ext cx="4186246" cy="2853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5589240"/>
            <a:ext cx="2304256" cy="90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feld 6"/>
          <p:cNvSpPr txBox="1"/>
          <p:nvPr/>
        </p:nvSpPr>
        <p:spPr>
          <a:xfrm>
            <a:off x="107504" y="1167135"/>
            <a:ext cx="8136904" cy="461665"/>
          </a:xfrm>
          <a:prstGeom prst="rect">
            <a:avLst/>
          </a:prstGeom>
          <a:noFill/>
        </p:spPr>
        <p:txBody>
          <a:bodyPr wrap="square" rtlCol="0">
            <a:spAutoFit/>
          </a:bodyPr>
          <a:lstStyle/>
          <a:p>
            <a:r>
              <a:rPr lang="en-GB" sz="2400" b="1" i="1" dirty="0" smtClean="0"/>
              <a:t>It is a pleasure to thank those who made my thesis possible…</a:t>
            </a:r>
            <a:endParaRPr lang="en-GB" sz="2800" b="1" dirty="0" smtClean="0"/>
          </a:p>
        </p:txBody>
      </p:sp>
      <p:pic>
        <p:nvPicPr>
          <p:cNvPr id="9" name="Picture 1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6195" y="5083105"/>
            <a:ext cx="1873917" cy="1442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feld 10"/>
          <p:cNvSpPr txBox="1"/>
          <p:nvPr/>
        </p:nvSpPr>
        <p:spPr>
          <a:xfrm>
            <a:off x="395536" y="1950720"/>
            <a:ext cx="2598596" cy="3395801"/>
          </a:xfrm>
          <a:prstGeom prst="rect">
            <a:avLst/>
          </a:prstGeom>
          <a:noFill/>
        </p:spPr>
        <p:txBody>
          <a:bodyPr wrap="none" rtlCol="0">
            <a:spAutoFit/>
          </a:bodyPr>
          <a:lstStyle/>
          <a:p>
            <a:pPr marL="285750" indent="-285750">
              <a:spcAft>
                <a:spcPts val="200"/>
              </a:spcAft>
              <a:buFont typeface="Wingdings" panose="05000000000000000000" pitchFamily="2" charset="2"/>
              <a:buChar char="Ø"/>
            </a:pPr>
            <a:r>
              <a:rPr lang="de-CH" dirty="0" smtClean="0"/>
              <a:t>Christoph Kempf</a:t>
            </a:r>
          </a:p>
          <a:p>
            <a:pPr marL="285750" indent="-285750">
              <a:spcAft>
                <a:spcPts val="200"/>
              </a:spcAft>
              <a:buFont typeface="Wingdings" panose="05000000000000000000" pitchFamily="2" charset="2"/>
              <a:buChar char="Ø"/>
            </a:pPr>
            <a:r>
              <a:rPr lang="de-CH" dirty="0" smtClean="0"/>
              <a:t>Carlos Ros</a:t>
            </a:r>
          </a:p>
          <a:p>
            <a:pPr marL="285750" indent="-285750">
              <a:spcAft>
                <a:spcPts val="200"/>
              </a:spcAft>
              <a:buFont typeface="Wingdings" panose="05000000000000000000" pitchFamily="2" charset="2"/>
              <a:buChar char="Ø"/>
            </a:pPr>
            <a:r>
              <a:rPr lang="de-CH" dirty="0" smtClean="0"/>
              <a:t>Nico Ruprecht</a:t>
            </a:r>
          </a:p>
          <a:p>
            <a:pPr marL="285750" indent="-285750">
              <a:spcAft>
                <a:spcPts val="200"/>
              </a:spcAft>
              <a:buFont typeface="Wingdings" panose="05000000000000000000" pitchFamily="2" charset="2"/>
              <a:buChar char="Ø"/>
            </a:pPr>
            <a:r>
              <a:rPr lang="de-CH" dirty="0" smtClean="0"/>
              <a:t>Remo </a:t>
            </a:r>
            <a:r>
              <a:rPr lang="de-CH" dirty="0" err="1" smtClean="0"/>
              <a:t>Leisi</a:t>
            </a:r>
            <a:endParaRPr lang="de-CH" dirty="0" smtClean="0"/>
          </a:p>
          <a:p>
            <a:pPr marL="285750" indent="-285750">
              <a:spcAft>
                <a:spcPts val="200"/>
              </a:spcAft>
              <a:buFont typeface="Wingdings" panose="05000000000000000000" pitchFamily="2" charset="2"/>
              <a:buChar char="Ø"/>
            </a:pPr>
            <a:r>
              <a:rPr lang="de-CH" dirty="0" smtClean="0"/>
              <a:t>Marcus von Nordheim</a:t>
            </a:r>
          </a:p>
          <a:p>
            <a:pPr marL="285750" indent="-285750">
              <a:spcAft>
                <a:spcPts val="200"/>
              </a:spcAft>
              <a:buFont typeface="Wingdings" panose="05000000000000000000" pitchFamily="2" charset="2"/>
              <a:buChar char="Ø"/>
            </a:pPr>
            <a:r>
              <a:rPr lang="de-CH" dirty="0" smtClean="0"/>
              <a:t>Michel </a:t>
            </a:r>
            <a:r>
              <a:rPr lang="de-CH" dirty="0" err="1" smtClean="0"/>
              <a:t>Boinay</a:t>
            </a:r>
            <a:endParaRPr lang="de-CH" dirty="0" smtClean="0"/>
          </a:p>
          <a:p>
            <a:pPr marL="285750" indent="-285750">
              <a:spcAft>
                <a:spcPts val="200"/>
              </a:spcAft>
              <a:buFont typeface="Wingdings" panose="05000000000000000000" pitchFamily="2" charset="2"/>
              <a:buChar char="Ø"/>
            </a:pPr>
            <a:r>
              <a:rPr lang="de-CH" dirty="0" smtClean="0"/>
              <a:t>Alessio </a:t>
            </a:r>
            <a:r>
              <a:rPr lang="de-CH" dirty="0" err="1" smtClean="0"/>
              <a:t>Loffreda</a:t>
            </a:r>
            <a:endParaRPr lang="de-CH" dirty="0" smtClean="0"/>
          </a:p>
          <a:p>
            <a:pPr marL="285750" indent="-285750">
              <a:spcAft>
                <a:spcPts val="200"/>
              </a:spcAft>
              <a:buFont typeface="Wingdings" panose="05000000000000000000" pitchFamily="2" charset="2"/>
              <a:buChar char="Ø"/>
            </a:pPr>
            <a:r>
              <a:rPr lang="de-CH" dirty="0" smtClean="0"/>
              <a:t>Aurélie </a:t>
            </a:r>
            <a:r>
              <a:rPr lang="de-CH" dirty="0" err="1" smtClean="0"/>
              <a:t>Allemann</a:t>
            </a:r>
            <a:endParaRPr lang="de-CH" dirty="0" smtClean="0"/>
          </a:p>
          <a:p>
            <a:pPr marL="285750" indent="-285750">
              <a:spcAft>
                <a:spcPts val="200"/>
              </a:spcAft>
              <a:buFont typeface="Wingdings" panose="05000000000000000000" pitchFamily="2" charset="2"/>
              <a:buChar char="Ø"/>
            </a:pPr>
            <a:r>
              <a:rPr lang="en-GB" dirty="0" err="1" smtClean="0"/>
              <a:t>Chiarina</a:t>
            </a:r>
            <a:r>
              <a:rPr lang="en-GB" dirty="0" smtClean="0"/>
              <a:t> </a:t>
            </a:r>
            <a:r>
              <a:rPr lang="en-GB" dirty="0"/>
              <a:t>Di </a:t>
            </a:r>
            <a:r>
              <a:rPr lang="en-GB" dirty="0" err="1" smtClean="0"/>
              <a:t>Tommaso</a:t>
            </a:r>
            <a:endParaRPr lang="en-GB" dirty="0" smtClean="0"/>
          </a:p>
          <a:p>
            <a:pPr marL="285750" indent="-285750">
              <a:spcAft>
                <a:spcPts val="200"/>
              </a:spcAft>
              <a:buFont typeface="Wingdings" panose="05000000000000000000" pitchFamily="2" charset="2"/>
              <a:buChar char="Ø"/>
            </a:pPr>
            <a:r>
              <a:rPr lang="en-GB" dirty="0" err="1" smtClean="0"/>
              <a:t>Seline</a:t>
            </a:r>
            <a:r>
              <a:rPr lang="en-GB" dirty="0" smtClean="0"/>
              <a:t> </a:t>
            </a:r>
            <a:r>
              <a:rPr lang="en-GB" dirty="0" err="1"/>
              <a:t>Zürcher</a:t>
            </a:r>
            <a:endParaRPr lang="en-GB" dirty="0"/>
          </a:p>
          <a:p>
            <a:pPr marL="285750" indent="-285750">
              <a:buFont typeface="Wingdings" panose="05000000000000000000" pitchFamily="2" charset="2"/>
              <a:buChar char="Ø"/>
            </a:pPr>
            <a:endParaRPr lang="en-US" dirty="0"/>
          </a:p>
        </p:txBody>
      </p:sp>
      <p:sp>
        <p:nvSpPr>
          <p:cNvPr id="12" name="Textfeld 11"/>
          <p:cNvSpPr txBox="1"/>
          <p:nvPr/>
        </p:nvSpPr>
        <p:spPr>
          <a:xfrm>
            <a:off x="2955925" y="1950720"/>
            <a:ext cx="2297039" cy="974626"/>
          </a:xfrm>
          <a:prstGeom prst="rect">
            <a:avLst/>
          </a:prstGeom>
          <a:noFill/>
        </p:spPr>
        <p:txBody>
          <a:bodyPr wrap="none" rtlCol="0">
            <a:spAutoFit/>
          </a:bodyPr>
          <a:lstStyle/>
          <a:p>
            <a:pPr marL="285750" indent="-285750">
              <a:spcAft>
                <a:spcPts val="200"/>
              </a:spcAft>
              <a:buFont typeface="Wingdings" panose="05000000000000000000" pitchFamily="2" charset="2"/>
              <a:buChar char="Ø"/>
            </a:pPr>
            <a:r>
              <a:rPr lang="de-CH" dirty="0" smtClean="0"/>
              <a:t>Achim Stocker</a:t>
            </a:r>
          </a:p>
          <a:p>
            <a:pPr marL="285750" indent="-285750">
              <a:spcAft>
                <a:spcPts val="200"/>
              </a:spcAft>
              <a:buFont typeface="Wingdings" panose="05000000000000000000" pitchFamily="2" charset="2"/>
              <a:buChar char="Ø"/>
            </a:pPr>
            <a:r>
              <a:rPr lang="de-CH" dirty="0" smtClean="0"/>
              <a:t>Walter </a:t>
            </a:r>
            <a:r>
              <a:rPr lang="de-CH" dirty="0" err="1" smtClean="0"/>
              <a:t>Aeschimann</a:t>
            </a:r>
            <a:endParaRPr lang="en-GB" dirty="0"/>
          </a:p>
          <a:p>
            <a:pPr marL="285750" indent="-285750">
              <a:buFont typeface="Wingdings" panose="05000000000000000000" pitchFamily="2" charset="2"/>
              <a:buChar char="Ø"/>
            </a:pPr>
            <a:endParaRPr lang="en-US" dirty="0"/>
          </a:p>
        </p:txBody>
      </p:sp>
      <p:sp>
        <p:nvSpPr>
          <p:cNvPr id="13" name="Textfeld 12"/>
          <p:cNvSpPr txBox="1"/>
          <p:nvPr/>
        </p:nvSpPr>
        <p:spPr>
          <a:xfrm>
            <a:off x="6084168" y="1950720"/>
            <a:ext cx="3574774" cy="2185214"/>
          </a:xfrm>
          <a:prstGeom prst="rect">
            <a:avLst/>
          </a:prstGeom>
          <a:noFill/>
        </p:spPr>
        <p:txBody>
          <a:bodyPr wrap="square" rtlCol="0">
            <a:spAutoFit/>
          </a:bodyPr>
          <a:lstStyle/>
          <a:p>
            <a:pPr marL="285750" indent="-285750">
              <a:spcAft>
                <a:spcPts val="200"/>
              </a:spcAft>
              <a:buFont typeface="Wingdings" panose="05000000000000000000" pitchFamily="2" charset="2"/>
              <a:buChar char="Ø"/>
            </a:pPr>
            <a:r>
              <a:rPr lang="de-CH" dirty="0" smtClean="0"/>
              <a:t>José María </a:t>
            </a:r>
            <a:r>
              <a:rPr lang="de-CH" dirty="0" err="1" smtClean="0"/>
              <a:t>Almendral</a:t>
            </a:r>
            <a:endParaRPr lang="de-CH" dirty="0" smtClean="0"/>
          </a:p>
          <a:p>
            <a:pPr marL="285750" indent="-285750">
              <a:spcAft>
                <a:spcPts val="200"/>
              </a:spcAft>
              <a:buFont typeface="Wingdings" panose="05000000000000000000" pitchFamily="2" charset="2"/>
              <a:buChar char="Ø"/>
            </a:pPr>
            <a:r>
              <a:rPr lang="en-US" dirty="0" smtClean="0"/>
              <a:t>Carlos Dominguez Redondo</a:t>
            </a:r>
          </a:p>
          <a:p>
            <a:pPr marL="285750" indent="-285750">
              <a:spcAft>
                <a:spcPts val="200"/>
              </a:spcAft>
              <a:buFont typeface="Wingdings" panose="05000000000000000000" pitchFamily="2" charset="2"/>
              <a:buChar char="Ø"/>
            </a:pPr>
            <a:r>
              <a:rPr lang="en-US" dirty="0"/>
              <a:t>Jon Gil </a:t>
            </a:r>
            <a:r>
              <a:rPr lang="en-US" dirty="0" err="1" smtClean="0"/>
              <a:t>Ranedo</a:t>
            </a:r>
            <a:endParaRPr lang="en-US" dirty="0" smtClean="0"/>
          </a:p>
          <a:p>
            <a:pPr marL="285750" indent="-285750">
              <a:spcAft>
                <a:spcPts val="200"/>
              </a:spcAft>
              <a:buFont typeface="Wingdings" panose="05000000000000000000" pitchFamily="2" charset="2"/>
              <a:buChar char="Ø"/>
            </a:pPr>
            <a:r>
              <a:rPr lang="en-US" dirty="0"/>
              <a:t>Josefa González </a:t>
            </a:r>
            <a:r>
              <a:rPr lang="en-US" dirty="0" err="1" smtClean="0"/>
              <a:t>Nicolás</a:t>
            </a:r>
            <a:endParaRPr lang="en-US" dirty="0" smtClean="0"/>
          </a:p>
          <a:p>
            <a:pPr marL="285750" indent="-285750">
              <a:spcAft>
                <a:spcPts val="200"/>
              </a:spcAft>
              <a:buFont typeface="Wingdings" panose="05000000000000000000" pitchFamily="2" charset="2"/>
              <a:buChar char="Ø"/>
            </a:pPr>
            <a:r>
              <a:rPr lang="en-US" dirty="0"/>
              <a:t>Marta Pérez </a:t>
            </a:r>
            <a:r>
              <a:rPr lang="en-US" dirty="0" err="1" smtClean="0"/>
              <a:t>Illana</a:t>
            </a:r>
            <a:endParaRPr lang="en-US" dirty="0"/>
          </a:p>
          <a:p>
            <a:pPr marL="285750" indent="-285750">
              <a:spcAft>
                <a:spcPts val="200"/>
              </a:spcAft>
              <a:buFont typeface="Wingdings" panose="05000000000000000000" pitchFamily="2" charset="2"/>
              <a:buChar char="Ø"/>
            </a:pPr>
            <a:r>
              <a:rPr lang="en-US" dirty="0" err="1" smtClean="0"/>
              <a:t>Aroa</a:t>
            </a:r>
            <a:r>
              <a:rPr lang="en-US" dirty="0" smtClean="0"/>
              <a:t> </a:t>
            </a:r>
            <a:r>
              <a:rPr lang="en-US" dirty="0"/>
              <a:t>Tato de </a:t>
            </a:r>
            <a:r>
              <a:rPr lang="en-US" dirty="0" smtClean="0"/>
              <a:t>la Torre</a:t>
            </a:r>
            <a:endParaRPr lang="en-GB" i="1" dirty="0"/>
          </a:p>
          <a:p>
            <a:pPr marL="285750" indent="-285750">
              <a:buFont typeface="Wingdings" panose="05000000000000000000" pitchFamily="2" charset="2"/>
              <a:buChar char="Ø"/>
            </a:pPr>
            <a:endParaRPr lang="en-US" dirty="0"/>
          </a:p>
        </p:txBody>
      </p:sp>
      <p:pic>
        <p:nvPicPr>
          <p:cNvPr id="2050" name="Picture 2" descr="http://www.uam.es/personal_pdi/ciencias/jcuevas/FOTOS/logo_uam.gif"/>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4979" y="4756943"/>
            <a:ext cx="2857501" cy="9763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p:cNvPicPr>
            <a:picLocks noChangeAspect="1" noChangeArrowheads="1"/>
          </p:cNvPicPr>
          <p:nvPr/>
        </p:nvPicPr>
        <p:blipFill rotWithShape="1">
          <a:blip r:embed="rId8">
            <a:clrChange>
              <a:clrFrom>
                <a:srgbClr val="E6E6E6"/>
              </a:clrFrom>
              <a:clrTo>
                <a:srgbClr val="E6E6E6">
                  <a:alpha val="0"/>
                </a:srgbClr>
              </a:clrTo>
            </a:clrChange>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1028" name="Picture 4" descr="https://encrypted-tbn2.gstatic.com/images?q=tbn:ANd9GcT4yrf_BXpsUSH1KbsbHPJA8eI8HifOBBrPKQMcnt5Rh-Xu75DdK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156176" y="4509120"/>
            <a:ext cx="2376000" cy="237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Vast Diversity of Viruses</a:t>
            </a:r>
            <a:endParaRPr lang="en-US" sz="2800" b="1" dirty="0">
              <a:solidFill>
                <a:schemeClr val="bg1"/>
              </a:solidFill>
              <a:latin typeface="+mj-lt"/>
            </a:endParaRPr>
          </a:p>
        </p:txBody>
      </p:sp>
      <p:grpSp>
        <p:nvGrpSpPr>
          <p:cNvPr id="2" name="Gruppieren 1"/>
          <p:cNvGrpSpPr/>
          <p:nvPr/>
        </p:nvGrpSpPr>
        <p:grpSpPr>
          <a:xfrm>
            <a:off x="78245" y="930738"/>
            <a:ext cx="4345841" cy="5810630"/>
            <a:chOff x="78245" y="930738"/>
            <a:chExt cx="4345841" cy="5810630"/>
          </a:xfrm>
        </p:grpSpPr>
        <p:pic>
          <p:nvPicPr>
            <p:cNvPr id="1026" name="Picture 2" descr="http://4.bp.blogspot.com/-cf4R_c_3pYM/VVDYRNvjogI/AAAAAAAAQGQ/2Sxy98I9kMg/s1600/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625" y="945368"/>
              <a:ext cx="4320461" cy="5796000"/>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rot="16200000">
              <a:off x="3377276" y="1923476"/>
              <a:ext cx="468000" cy="162000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hteck 6"/>
            <p:cNvSpPr/>
            <p:nvPr/>
          </p:nvSpPr>
          <p:spPr>
            <a:xfrm>
              <a:off x="337016" y="967313"/>
              <a:ext cx="2458800" cy="1944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1144876" y="930738"/>
              <a:ext cx="792088" cy="261610"/>
            </a:xfrm>
            <a:prstGeom prst="rect">
              <a:avLst/>
            </a:prstGeom>
            <a:noFill/>
          </p:spPr>
          <p:txBody>
            <a:bodyPr wrap="square" rtlCol="0">
              <a:spAutoFit/>
            </a:bodyPr>
            <a:lstStyle/>
            <a:p>
              <a:pPr algn="ctr"/>
              <a:r>
                <a:rPr lang="de-CH" sz="1100" b="1" dirty="0" err="1" smtClean="0">
                  <a:solidFill>
                    <a:schemeClr val="bg1"/>
                  </a:solidFill>
                </a:rPr>
                <a:t>Enveloped</a:t>
              </a:r>
              <a:endParaRPr lang="en-US" sz="1100" b="1" dirty="0">
                <a:solidFill>
                  <a:schemeClr val="bg1"/>
                </a:solidFill>
              </a:endParaRPr>
            </a:p>
          </p:txBody>
        </p:sp>
        <p:sp>
          <p:nvSpPr>
            <p:cNvPr id="11" name="Rechteck 10"/>
            <p:cNvSpPr/>
            <p:nvPr/>
          </p:nvSpPr>
          <p:spPr>
            <a:xfrm>
              <a:off x="2809517" y="967313"/>
              <a:ext cx="1591200" cy="194400"/>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3074462" y="930738"/>
              <a:ext cx="1080120" cy="261610"/>
            </a:xfrm>
            <a:prstGeom prst="rect">
              <a:avLst/>
            </a:prstGeom>
            <a:noFill/>
          </p:spPr>
          <p:txBody>
            <a:bodyPr wrap="square" rtlCol="0">
              <a:spAutoFit/>
            </a:bodyPr>
            <a:lstStyle/>
            <a:p>
              <a:pPr algn="ctr"/>
              <a:r>
                <a:rPr lang="de-CH" sz="1100" b="1" dirty="0" smtClean="0">
                  <a:solidFill>
                    <a:schemeClr val="bg1"/>
                  </a:solidFill>
                </a:rPr>
                <a:t>Non-</a:t>
              </a:r>
              <a:r>
                <a:rPr lang="de-CH" sz="1100" b="1" dirty="0" err="1" smtClean="0">
                  <a:solidFill>
                    <a:schemeClr val="bg1"/>
                  </a:solidFill>
                </a:rPr>
                <a:t>Enveloped</a:t>
              </a:r>
              <a:endParaRPr lang="en-US" sz="1100" b="1" dirty="0">
                <a:solidFill>
                  <a:schemeClr val="bg1"/>
                </a:solidFill>
              </a:endParaRPr>
            </a:p>
          </p:txBody>
        </p:sp>
        <p:sp>
          <p:nvSpPr>
            <p:cNvPr id="13" name="Rechteck 12"/>
            <p:cNvSpPr/>
            <p:nvPr/>
          </p:nvSpPr>
          <p:spPr>
            <a:xfrm rot="16200000">
              <a:off x="-668065" y="1972706"/>
              <a:ext cx="1774800" cy="194400"/>
            </a:xfrm>
            <a:prstGeom prst="rect">
              <a:avLst/>
            </a:prstGeom>
            <a:gradFill flip="none" rotWithShape="1">
              <a:gsLst>
                <a:gs pos="0">
                  <a:srgbClr val="9966FF">
                    <a:shade val="30000"/>
                    <a:satMod val="115000"/>
                  </a:srgbClr>
                </a:gs>
                <a:gs pos="50000">
                  <a:srgbClr val="9966FF">
                    <a:shade val="67500"/>
                    <a:satMod val="115000"/>
                  </a:srgbClr>
                </a:gs>
                <a:gs pos="100000">
                  <a:srgbClr val="9966F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p:cNvSpPr/>
            <p:nvPr/>
          </p:nvSpPr>
          <p:spPr>
            <a:xfrm rot="16200000">
              <a:off x="-1647266" y="4739064"/>
              <a:ext cx="3733200" cy="194400"/>
            </a:xfrm>
            <a:prstGeom prst="rect">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4"/>
            <p:cNvSpPr txBox="1"/>
            <p:nvPr/>
          </p:nvSpPr>
          <p:spPr>
            <a:xfrm rot="16200000">
              <a:off x="-186994" y="1924471"/>
              <a:ext cx="792088" cy="261610"/>
            </a:xfrm>
            <a:prstGeom prst="rect">
              <a:avLst/>
            </a:prstGeom>
            <a:noFill/>
          </p:spPr>
          <p:txBody>
            <a:bodyPr wrap="square" rtlCol="0">
              <a:spAutoFit/>
            </a:bodyPr>
            <a:lstStyle/>
            <a:p>
              <a:pPr algn="ctr"/>
              <a:r>
                <a:rPr lang="de-CH" sz="1100" b="1" dirty="0" smtClean="0">
                  <a:solidFill>
                    <a:schemeClr val="bg1"/>
                  </a:solidFill>
                </a:rPr>
                <a:t>DNA</a:t>
              </a:r>
              <a:endParaRPr lang="en-US" sz="1100" b="1" dirty="0">
                <a:solidFill>
                  <a:schemeClr val="bg1"/>
                </a:solidFill>
              </a:endParaRPr>
            </a:p>
          </p:txBody>
        </p:sp>
        <p:sp>
          <p:nvSpPr>
            <p:cNvPr id="16" name="Textfeld 15"/>
            <p:cNvSpPr txBox="1"/>
            <p:nvPr/>
          </p:nvSpPr>
          <p:spPr>
            <a:xfrm rot="16200000">
              <a:off x="-176710" y="4705459"/>
              <a:ext cx="792088" cy="261610"/>
            </a:xfrm>
            <a:prstGeom prst="rect">
              <a:avLst/>
            </a:prstGeom>
            <a:noFill/>
          </p:spPr>
          <p:txBody>
            <a:bodyPr wrap="square" rtlCol="0">
              <a:spAutoFit/>
            </a:bodyPr>
            <a:lstStyle/>
            <a:p>
              <a:pPr algn="ctr"/>
              <a:r>
                <a:rPr lang="de-CH" sz="1100" b="1" dirty="0" smtClean="0">
                  <a:solidFill>
                    <a:schemeClr val="bg1"/>
                  </a:solidFill>
                </a:rPr>
                <a:t>RNA</a:t>
              </a:r>
              <a:endParaRPr lang="en-US" sz="1100" b="1" dirty="0">
                <a:solidFill>
                  <a:schemeClr val="bg1"/>
                </a:solidFill>
              </a:endParaRPr>
            </a:p>
          </p:txBody>
        </p:sp>
      </p:grpSp>
      <p:sp>
        <p:nvSpPr>
          <p:cNvPr id="10" name="Rechteck 9"/>
          <p:cNvSpPr/>
          <p:nvPr/>
        </p:nvSpPr>
        <p:spPr>
          <a:xfrm>
            <a:off x="4788024" y="1076425"/>
            <a:ext cx="2664296" cy="584775"/>
          </a:xfrm>
          <a:prstGeom prst="rect">
            <a:avLst/>
          </a:prstGeom>
        </p:spPr>
        <p:txBody>
          <a:bodyPr wrap="square">
            <a:spAutoFit/>
          </a:bodyPr>
          <a:lstStyle/>
          <a:p>
            <a:r>
              <a:rPr lang="en-US" sz="1600" b="1" dirty="0"/>
              <a:t>International Committee on </a:t>
            </a:r>
            <a:endParaRPr lang="en-US" sz="1600" b="1" dirty="0" smtClean="0"/>
          </a:p>
          <a:p>
            <a:r>
              <a:rPr lang="en-US" sz="1600" b="1" dirty="0" smtClean="0"/>
              <a:t>Taxonomy </a:t>
            </a:r>
            <a:r>
              <a:rPr lang="en-US" sz="1600" b="1" dirty="0"/>
              <a:t>of Viruses (ICTV</a:t>
            </a:r>
            <a:r>
              <a:rPr lang="en-US" sz="1600" b="1" dirty="0" smtClean="0"/>
              <a:t>)</a:t>
            </a:r>
            <a:endParaRPr lang="en-US" sz="1600" b="1" dirty="0"/>
          </a:p>
        </p:txBody>
      </p:sp>
      <p:sp>
        <p:nvSpPr>
          <p:cNvPr id="20" name="Rechteck 19"/>
          <p:cNvSpPr/>
          <p:nvPr/>
        </p:nvSpPr>
        <p:spPr>
          <a:xfrm>
            <a:off x="5018473" y="1724497"/>
            <a:ext cx="3600400" cy="1762021"/>
          </a:xfrm>
          <a:prstGeom prst="rect">
            <a:avLst/>
          </a:prstGeom>
        </p:spPr>
        <p:txBody>
          <a:bodyPr wrap="square">
            <a:spAutoFit/>
          </a:bodyPr>
          <a:lstStyle/>
          <a:p>
            <a:pPr marL="285750" indent="-285750">
              <a:spcAft>
                <a:spcPts val="300"/>
              </a:spcAft>
              <a:buFont typeface="Wingdings" panose="05000000000000000000" pitchFamily="2" charset="2"/>
              <a:buChar char="Ø"/>
            </a:pPr>
            <a:r>
              <a:rPr lang="de-CH" sz="1600" b="1" dirty="0" err="1" smtClean="0">
                <a:solidFill>
                  <a:schemeClr val="tx1">
                    <a:lumMod val="50000"/>
                    <a:lumOff val="50000"/>
                  </a:schemeClr>
                </a:solidFill>
              </a:rPr>
              <a:t>Phenotypic</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characteristics</a:t>
            </a:r>
            <a:endParaRPr lang="de-CH" sz="1600" b="1" dirty="0" smtClean="0">
              <a:solidFill>
                <a:schemeClr val="tx1">
                  <a:lumMod val="50000"/>
                  <a:lumOff val="50000"/>
                </a:schemeClr>
              </a:solidFill>
            </a:endParaRPr>
          </a:p>
          <a:p>
            <a:pPr marL="742950" lvl="1" indent="-285750">
              <a:spcAft>
                <a:spcPts val="300"/>
              </a:spcAft>
              <a:buFont typeface="Arial" panose="020B0604020202020204" pitchFamily="34" charset="0"/>
              <a:buChar char="•"/>
            </a:pPr>
            <a:r>
              <a:rPr lang="de-CH" sz="1600" b="1" dirty="0" err="1" smtClean="0">
                <a:solidFill>
                  <a:schemeClr val="tx1">
                    <a:lumMod val="50000"/>
                    <a:lumOff val="50000"/>
                  </a:schemeClr>
                </a:solidFill>
              </a:rPr>
              <a:t>Morphology</a:t>
            </a:r>
            <a:endParaRPr lang="de-CH" sz="1600" b="1" dirty="0" smtClean="0">
              <a:solidFill>
                <a:schemeClr val="tx1">
                  <a:lumMod val="50000"/>
                  <a:lumOff val="50000"/>
                </a:schemeClr>
              </a:solidFill>
            </a:endParaRPr>
          </a:p>
          <a:p>
            <a:pPr marL="742950" lvl="1" indent="-285750">
              <a:spcAft>
                <a:spcPts val="300"/>
              </a:spcAft>
              <a:buFont typeface="Arial" panose="020B0604020202020204" pitchFamily="34" charset="0"/>
              <a:buChar char="•"/>
            </a:pPr>
            <a:r>
              <a:rPr lang="de-CH" sz="1600" b="1" dirty="0" err="1" smtClean="0">
                <a:solidFill>
                  <a:schemeClr val="tx1">
                    <a:lumMod val="50000"/>
                    <a:lumOff val="50000"/>
                  </a:schemeClr>
                </a:solidFill>
              </a:rPr>
              <a:t>Nucleic</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acid</a:t>
            </a:r>
            <a:r>
              <a:rPr lang="de-CH" sz="1600" b="1" dirty="0" smtClean="0">
                <a:solidFill>
                  <a:schemeClr val="tx1">
                    <a:lumMod val="50000"/>
                    <a:lumOff val="50000"/>
                  </a:schemeClr>
                </a:solidFill>
              </a:rPr>
              <a:t> type</a:t>
            </a:r>
          </a:p>
          <a:p>
            <a:pPr marL="742950" lvl="1" indent="-285750">
              <a:spcAft>
                <a:spcPts val="300"/>
              </a:spcAft>
              <a:buFont typeface="Arial" panose="020B0604020202020204" pitchFamily="34" charset="0"/>
              <a:buChar char="•"/>
            </a:pPr>
            <a:r>
              <a:rPr lang="de-CH" sz="1600" b="1" dirty="0" smtClean="0">
                <a:solidFill>
                  <a:schemeClr val="tx1">
                    <a:lumMod val="50000"/>
                    <a:lumOff val="50000"/>
                  </a:schemeClr>
                </a:solidFill>
              </a:rPr>
              <a:t>Mode </a:t>
            </a:r>
            <a:r>
              <a:rPr lang="de-CH" sz="1600" b="1" dirty="0" err="1" smtClean="0">
                <a:solidFill>
                  <a:schemeClr val="tx1">
                    <a:lumMod val="50000"/>
                    <a:lumOff val="50000"/>
                  </a:schemeClr>
                </a:solidFill>
              </a:rPr>
              <a:t>of</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replication</a:t>
            </a:r>
            <a:endParaRPr lang="de-CH" sz="1600" b="1" dirty="0" smtClean="0">
              <a:solidFill>
                <a:schemeClr val="tx1">
                  <a:lumMod val="50000"/>
                  <a:lumOff val="50000"/>
                </a:schemeClr>
              </a:solidFill>
            </a:endParaRPr>
          </a:p>
          <a:p>
            <a:pPr marL="742950" lvl="1" indent="-285750">
              <a:spcAft>
                <a:spcPts val="300"/>
              </a:spcAft>
              <a:buFont typeface="Arial" panose="020B0604020202020204" pitchFamily="34" charset="0"/>
              <a:buChar char="•"/>
            </a:pPr>
            <a:r>
              <a:rPr lang="de-CH" sz="1600" b="1" dirty="0" smtClean="0">
                <a:solidFill>
                  <a:schemeClr val="tx1">
                    <a:lumMod val="50000"/>
                    <a:lumOff val="50000"/>
                  </a:schemeClr>
                </a:solidFill>
              </a:rPr>
              <a:t>Host </a:t>
            </a:r>
            <a:r>
              <a:rPr lang="de-CH" sz="1600" b="1" dirty="0" err="1" smtClean="0">
                <a:solidFill>
                  <a:schemeClr val="tx1">
                    <a:lumMod val="50000"/>
                    <a:lumOff val="50000"/>
                  </a:schemeClr>
                </a:solidFill>
              </a:rPr>
              <a:t>organisms</a:t>
            </a:r>
            <a:r>
              <a:rPr lang="de-CH" sz="1600" b="1" dirty="0" smtClean="0">
                <a:solidFill>
                  <a:schemeClr val="tx1">
                    <a:lumMod val="50000"/>
                    <a:lumOff val="50000"/>
                  </a:schemeClr>
                </a:solidFill>
              </a:rPr>
              <a:t> </a:t>
            </a:r>
          </a:p>
          <a:p>
            <a:pPr marL="742950" lvl="1" indent="-285750">
              <a:spcAft>
                <a:spcPts val="300"/>
              </a:spcAft>
              <a:buFont typeface="Arial" panose="020B0604020202020204" pitchFamily="34" charset="0"/>
              <a:buChar char="•"/>
            </a:pPr>
            <a:r>
              <a:rPr lang="de-CH" sz="1600" b="1" dirty="0" smtClean="0">
                <a:solidFill>
                  <a:schemeClr val="tx1">
                    <a:lumMod val="50000"/>
                    <a:lumOff val="50000"/>
                  </a:schemeClr>
                </a:solidFill>
              </a:rPr>
              <a:t>Type </a:t>
            </a:r>
            <a:r>
              <a:rPr lang="de-CH" sz="1600" b="1" dirty="0" err="1" smtClean="0">
                <a:solidFill>
                  <a:schemeClr val="tx1">
                    <a:lumMod val="50000"/>
                    <a:lumOff val="50000"/>
                  </a:schemeClr>
                </a:solidFill>
              </a:rPr>
              <a:t>of</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disease</a:t>
            </a:r>
            <a:endParaRPr lang="de-CH" sz="1600" b="1" dirty="0" smtClean="0">
              <a:solidFill>
                <a:schemeClr val="tx1">
                  <a:lumMod val="50000"/>
                  <a:lumOff val="50000"/>
                </a:schemeClr>
              </a:solidFill>
            </a:endParaRPr>
          </a:p>
        </p:txBody>
      </p:sp>
      <p:sp>
        <p:nvSpPr>
          <p:cNvPr id="21" name="Rechteck 20"/>
          <p:cNvSpPr/>
          <p:nvPr/>
        </p:nvSpPr>
        <p:spPr>
          <a:xfrm>
            <a:off x="4788024" y="3740721"/>
            <a:ext cx="2664296" cy="338554"/>
          </a:xfrm>
          <a:prstGeom prst="rect">
            <a:avLst/>
          </a:prstGeom>
        </p:spPr>
        <p:txBody>
          <a:bodyPr wrap="square">
            <a:spAutoFit/>
          </a:bodyPr>
          <a:lstStyle/>
          <a:p>
            <a:r>
              <a:rPr lang="de-CH" sz="1600" b="1" dirty="0" smtClean="0"/>
              <a:t>Baltimore </a:t>
            </a:r>
            <a:r>
              <a:rPr lang="de-CH" sz="1600" b="1" dirty="0" err="1" smtClean="0"/>
              <a:t>Classification</a:t>
            </a:r>
            <a:endParaRPr lang="en-US" sz="1600" b="1" dirty="0"/>
          </a:p>
        </p:txBody>
      </p:sp>
      <p:sp>
        <p:nvSpPr>
          <p:cNvPr id="22" name="Rechteck 21"/>
          <p:cNvSpPr/>
          <p:nvPr/>
        </p:nvSpPr>
        <p:spPr>
          <a:xfrm>
            <a:off x="5018473" y="4151283"/>
            <a:ext cx="3600400" cy="338554"/>
          </a:xfrm>
          <a:prstGeom prst="rect">
            <a:avLst/>
          </a:prstGeom>
        </p:spPr>
        <p:txBody>
          <a:bodyPr wrap="square">
            <a:spAutoFit/>
          </a:bodyPr>
          <a:lstStyle/>
          <a:p>
            <a:pPr marL="285750" indent="-285750">
              <a:spcAft>
                <a:spcPts val="300"/>
              </a:spcAft>
              <a:buFont typeface="Wingdings" panose="05000000000000000000" pitchFamily="2" charset="2"/>
              <a:buChar char="Ø"/>
            </a:pPr>
            <a:r>
              <a:rPr lang="de-CH" sz="1600" b="1" dirty="0" err="1" smtClean="0">
                <a:solidFill>
                  <a:schemeClr val="tx1">
                    <a:lumMod val="50000"/>
                    <a:lumOff val="50000"/>
                  </a:schemeClr>
                </a:solidFill>
              </a:rPr>
              <a:t>Mechanism</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of</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mRNA</a:t>
            </a:r>
            <a:r>
              <a:rPr lang="de-CH" sz="1600" b="1" dirty="0" smtClean="0">
                <a:solidFill>
                  <a:schemeClr val="tx1">
                    <a:lumMod val="50000"/>
                    <a:lumOff val="50000"/>
                  </a:schemeClr>
                </a:solidFill>
              </a:rPr>
              <a:t> </a:t>
            </a:r>
            <a:r>
              <a:rPr lang="de-CH" sz="1600" b="1" dirty="0" err="1" smtClean="0">
                <a:solidFill>
                  <a:schemeClr val="tx1">
                    <a:lumMod val="50000"/>
                    <a:lumOff val="50000"/>
                  </a:schemeClr>
                </a:solidFill>
              </a:rPr>
              <a:t>production</a:t>
            </a:r>
            <a:endParaRPr lang="de-CH" sz="1600" b="1" dirty="0" smtClean="0">
              <a:solidFill>
                <a:schemeClr val="tx1">
                  <a:lumMod val="50000"/>
                  <a:lumOff val="50000"/>
                </a:schemeClr>
              </a:solidFill>
            </a:endParaRPr>
          </a:p>
        </p:txBody>
      </p:sp>
      <p:pic>
        <p:nvPicPr>
          <p:cNvPr id="24" name="Picture 3"/>
          <p:cNvPicPr>
            <a:picLocks noChangeAspect="1" noChangeArrowheads="1"/>
          </p:cNvPicPr>
          <p:nvPr/>
        </p:nvPicPr>
        <p:blipFill rotWithShape="1">
          <a:blip r:embed="rId7">
            <a:clrChange>
              <a:clrFrom>
                <a:srgbClr val="E6E6E6"/>
              </a:clrFrom>
              <a:clrTo>
                <a:srgbClr val="E6E6E6">
                  <a:alpha val="0"/>
                </a:srgbClr>
              </a:clrTo>
            </a:clrChange>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smtClean="0">
                <a:solidFill>
                  <a:schemeClr val="bg1"/>
                </a:solidFill>
                <a:latin typeface="+mj-lt"/>
              </a:rPr>
              <a:t>Questions</a:t>
            </a:r>
            <a:endParaRPr lang="en-US" sz="2800" b="1" i="1" baseline="-25000" dirty="0">
              <a:solidFill>
                <a:schemeClr val="bg1"/>
              </a:solidFill>
              <a:latin typeface="+mj-lt"/>
            </a:endParaRPr>
          </a:p>
        </p:txBody>
      </p:sp>
      <p:pic>
        <p:nvPicPr>
          <p:cNvPr id="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7245">
            <a:off x="151954" y="542441"/>
            <a:ext cx="8784976" cy="646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clrChange>
              <a:clrFrom>
                <a:srgbClr val="E6E6E6"/>
              </a:clrFrom>
              <a:clrTo>
                <a:srgbClr val="E6E6E6">
                  <a:alpha val="0"/>
                </a:srgbClr>
              </a:clrTo>
            </a:clrChange>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Lst>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1403647" y="1844824"/>
            <a:ext cx="4791837" cy="2308324"/>
          </a:xfrm>
          <a:prstGeom prst="rect">
            <a:avLst/>
          </a:prstGeom>
          <a:noFill/>
        </p:spPr>
        <p:txBody>
          <a:bodyPr wrap="square" rtlCol="0">
            <a:spAutoFit/>
          </a:bodyPr>
          <a:lstStyle/>
          <a:p>
            <a:endParaRPr lang="en-US" dirty="0"/>
          </a:p>
          <a:p>
            <a:r>
              <a:rPr lang="en-US" b="1" i="1" dirty="0" smtClean="0"/>
              <a:t>Outlook</a:t>
            </a:r>
          </a:p>
          <a:p>
            <a:endParaRPr lang="en-US" dirty="0"/>
          </a:p>
          <a:p>
            <a:pPr marL="285750" indent="-285750">
              <a:buFontTx/>
              <a:buChar char="-"/>
            </a:pPr>
            <a:r>
              <a:rPr lang="en-US" dirty="0" smtClean="0"/>
              <a:t>Identification of </a:t>
            </a:r>
            <a:r>
              <a:rPr lang="en-US" dirty="0" err="1" smtClean="0"/>
              <a:t>Phosphorylations</a:t>
            </a:r>
            <a:endParaRPr lang="en-US" dirty="0" smtClean="0"/>
          </a:p>
          <a:p>
            <a:pPr marL="285750" indent="-285750">
              <a:buFontTx/>
              <a:buChar char="-"/>
            </a:pPr>
            <a:r>
              <a:rPr lang="en-US" dirty="0" smtClean="0"/>
              <a:t>Role of N-VP2 in cytotoxicity</a:t>
            </a:r>
          </a:p>
          <a:p>
            <a:endParaRPr lang="en-US" dirty="0"/>
          </a:p>
          <a:p>
            <a:endParaRPr lang="en-US" dirty="0" smtClean="0"/>
          </a:p>
          <a:p>
            <a:r>
              <a:rPr lang="en-US" dirty="0" smtClean="0"/>
              <a:t> </a:t>
            </a:r>
            <a:endParaRPr lang="en-US" dirty="0"/>
          </a:p>
        </p:txBody>
      </p:sp>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1932006" y="1475656"/>
            <a:ext cx="576064" cy="276999"/>
          </a:xfrm>
          <a:prstGeom prst="rect">
            <a:avLst/>
          </a:prstGeom>
          <a:noFill/>
        </p:spPr>
        <p:txBody>
          <a:bodyPr wrap="square" rtlCol="0">
            <a:spAutoFit/>
          </a:bodyPr>
          <a:lstStyle/>
          <a:p>
            <a:r>
              <a:rPr lang="de-CH" sz="1200" b="1" smtClean="0">
                <a:cs typeface="Arial" panose="020B0604020202020204" pitchFamily="34" charset="0"/>
              </a:rPr>
              <a:t>5 min</a:t>
            </a:r>
            <a:endParaRPr lang="en-GB" sz="1200" b="1">
              <a:cs typeface="Arial" panose="020B0604020202020204" pitchFamily="34" charset="0"/>
            </a:endParaRPr>
          </a:p>
        </p:txBody>
      </p:sp>
      <p:sp>
        <p:nvSpPr>
          <p:cNvPr id="5" name="Textfeld 4"/>
          <p:cNvSpPr txBox="1"/>
          <p:nvPr/>
        </p:nvSpPr>
        <p:spPr>
          <a:xfrm>
            <a:off x="1932006" y="2723645"/>
            <a:ext cx="576064" cy="276999"/>
          </a:xfrm>
          <a:prstGeom prst="rect">
            <a:avLst/>
          </a:prstGeom>
          <a:noFill/>
        </p:spPr>
        <p:txBody>
          <a:bodyPr wrap="square" rtlCol="0">
            <a:spAutoFit/>
          </a:bodyPr>
          <a:lstStyle/>
          <a:p>
            <a:r>
              <a:rPr lang="de-CH" sz="1200" b="1" smtClean="0">
                <a:cs typeface="Arial" panose="020B0604020202020204" pitchFamily="34" charset="0"/>
              </a:rPr>
              <a:t>6 h</a:t>
            </a:r>
            <a:endParaRPr lang="en-GB" sz="1200" b="1">
              <a:cs typeface="Arial" panose="020B0604020202020204" pitchFamily="34" charset="0"/>
            </a:endParaRPr>
          </a:p>
        </p:txBody>
      </p:sp>
      <p:sp>
        <p:nvSpPr>
          <p:cNvPr id="6" name="Textfeld 5"/>
          <p:cNvSpPr txBox="1"/>
          <p:nvPr/>
        </p:nvSpPr>
        <p:spPr>
          <a:xfrm>
            <a:off x="1932006" y="4036140"/>
            <a:ext cx="700161" cy="461665"/>
          </a:xfrm>
          <a:prstGeom prst="rect">
            <a:avLst/>
          </a:prstGeom>
          <a:noFill/>
        </p:spPr>
        <p:txBody>
          <a:bodyPr wrap="square" rtlCol="0">
            <a:spAutoFit/>
          </a:bodyPr>
          <a:lstStyle/>
          <a:p>
            <a:r>
              <a:rPr lang="de-CH" sz="1200" b="1" dirty="0" smtClean="0">
                <a:cs typeface="Arial" panose="020B0604020202020204" pitchFamily="34" charset="0"/>
              </a:rPr>
              <a:t>6 h </a:t>
            </a:r>
          </a:p>
          <a:p>
            <a:r>
              <a:rPr lang="de-CH" sz="1200" b="1" dirty="0" smtClean="0">
                <a:cs typeface="Arial" panose="020B0604020202020204" pitchFamily="34" charset="0"/>
              </a:rPr>
              <a:t>+ BafA</a:t>
            </a:r>
            <a:r>
              <a:rPr lang="de-CH" sz="1200" b="1" baseline="-25000" dirty="0" smtClean="0">
                <a:cs typeface="Arial" panose="020B0604020202020204" pitchFamily="34" charset="0"/>
              </a:rPr>
              <a:t>1</a:t>
            </a:r>
            <a:endParaRPr lang="en-GB" sz="1200" b="1" baseline="-25000" dirty="0">
              <a:cs typeface="Arial" panose="020B0604020202020204" pitchFamily="34" charset="0"/>
            </a:endParaRPr>
          </a:p>
        </p:txBody>
      </p:sp>
      <p:cxnSp>
        <p:nvCxnSpPr>
          <p:cNvPr id="7" name="Gerade Verbindung 6"/>
          <p:cNvCxnSpPr/>
          <p:nvPr/>
        </p:nvCxnSpPr>
        <p:spPr>
          <a:xfrm>
            <a:off x="1769511" y="1491950"/>
            <a:ext cx="0" cy="3402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p:nvCxnSpPr>
        <p:spPr>
          <a:xfrm>
            <a:off x="1636692" y="1491056"/>
            <a:ext cx="0" cy="3402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9" name="Picture 2" descr="C:\Users\Raphael\Desktop 4\Temporary Export Files\WT 5 h Internalization + BA.tif"/>
          <p:cNvPicPr>
            <a:picLocks noChangeAspect="1" noChangeArrowheads="1"/>
          </p:cNvPicPr>
          <p:nvPr/>
        </p:nvPicPr>
        <p:blipFill>
          <a:blip r:embed="rId4"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899592" y="3924208"/>
            <a:ext cx="1687645"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Raphael\Desktop 4\Temporary Export Files\5 h Internalization.tif"/>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899592" y="2645996"/>
            <a:ext cx="1683206"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Raphael\Desktop 4\Temporary Export Files\5 min Internalization.tif"/>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899592" y="1367784"/>
            <a:ext cx="1687645" cy="126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2"/>
          <p:cNvSpPr txBox="1"/>
          <p:nvPr/>
        </p:nvSpPr>
        <p:spPr>
          <a:xfrm>
            <a:off x="1341365" y="1266466"/>
            <a:ext cx="460382" cy="246221"/>
          </a:xfrm>
          <a:prstGeom prst="rect">
            <a:avLst/>
          </a:prstGeom>
          <a:noFill/>
        </p:spPr>
        <p:txBody>
          <a:bodyPr wrap="none" rtlCol="0">
            <a:spAutoFit/>
          </a:bodyPr>
          <a:lstStyle/>
          <a:p>
            <a:r>
              <a:rPr lang="fr-CH" sz="1000" b="1" dirty="0" smtClean="0"/>
              <a:t>FC-P</a:t>
            </a:r>
            <a:r>
              <a:rPr lang="fr-CH" sz="1000" b="1" baseline="-25000" dirty="0" smtClean="0"/>
              <a:t>1</a:t>
            </a:r>
            <a:endParaRPr lang="en-GB" sz="1000" b="1" baseline="-25000" dirty="0"/>
          </a:p>
        </p:txBody>
      </p:sp>
      <p:sp>
        <p:nvSpPr>
          <p:cNvPr id="13" name="TextBox 13"/>
          <p:cNvSpPr txBox="1"/>
          <p:nvPr/>
        </p:nvSpPr>
        <p:spPr>
          <a:xfrm>
            <a:off x="1672612" y="1266466"/>
            <a:ext cx="460382" cy="246221"/>
          </a:xfrm>
          <a:prstGeom prst="rect">
            <a:avLst/>
          </a:prstGeom>
          <a:noFill/>
        </p:spPr>
        <p:txBody>
          <a:bodyPr wrap="none" rtlCol="0">
            <a:spAutoFit/>
          </a:bodyPr>
          <a:lstStyle/>
          <a:p>
            <a:r>
              <a:rPr lang="fr-CH" sz="1000" b="1" smtClean="0"/>
              <a:t>FC-P</a:t>
            </a:r>
            <a:r>
              <a:rPr lang="fr-CH" sz="1000" b="1" baseline="-25000"/>
              <a:t>2</a:t>
            </a:r>
            <a:endParaRPr lang="en-GB" sz="1000" b="1" baseline="-25000"/>
          </a:p>
        </p:txBody>
      </p:sp>
      <p:pic>
        <p:nvPicPr>
          <p:cNvPr id="1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3643" y="4877614"/>
            <a:ext cx="2453531" cy="1584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5809317" y="5627457"/>
            <a:ext cx="2867139" cy="707886"/>
          </a:xfrm>
          <a:prstGeom prst="rect">
            <a:avLst/>
          </a:prstGeom>
          <a:noFill/>
        </p:spPr>
        <p:txBody>
          <a:bodyPr wrap="square" rtlCol="0">
            <a:spAutoFit/>
          </a:bodyPr>
          <a:lstStyle/>
          <a:p>
            <a:r>
              <a:rPr lang="en-US" sz="800" b="1" dirty="0"/>
              <a:t>Mani B, </a:t>
            </a:r>
            <a:r>
              <a:rPr lang="en-US" sz="800" b="1" dirty="0" err="1"/>
              <a:t>Baltzer</a:t>
            </a:r>
            <a:r>
              <a:rPr lang="en-US" sz="800" b="1" dirty="0"/>
              <a:t> C, Valle N, </a:t>
            </a:r>
            <a:r>
              <a:rPr lang="en-US" sz="800" b="1" dirty="0" err="1"/>
              <a:t>Almendral</a:t>
            </a:r>
            <a:r>
              <a:rPr lang="en-US" sz="800" b="1" dirty="0"/>
              <a:t> JM, </a:t>
            </a:r>
            <a:r>
              <a:rPr lang="en-US" sz="800" b="1" dirty="0" err="1"/>
              <a:t>Kempf</a:t>
            </a:r>
            <a:r>
              <a:rPr lang="en-US" sz="800" b="1" dirty="0"/>
              <a:t> C, </a:t>
            </a:r>
            <a:r>
              <a:rPr lang="en-US" sz="800" b="1" dirty="0" err="1"/>
              <a:t>Ros</a:t>
            </a:r>
            <a:r>
              <a:rPr lang="en-US" sz="800" b="1" dirty="0"/>
              <a:t> C. </a:t>
            </a:r>
            <a:r>
              <a:rPr lang="en-US" sz="800" dirty="0"/>
              <a:t>Low pH-dependent endosomal processing of the incoming parvovirus minute virus of mice </a:t>
            </a:r>
            <a:r>
              <a:rPr lang="en-US" sz="800" dirty="0" err="1"/>
              <a:t>virion</a:t>
            </a:r>
            <a:r>
              <a:rPr lang="en-US" sz="800" dirty="0"/>
              <a:t> leads to externalization of the VP1 N-terminal sequence (N-VP1), N-VP2 cleavage, and </a:t>
            </a:r>
            <a:r>
              <a:rPr lang="en-US" sz="800" dirty="0" err="1"/>
              <a:t>uncoating</a:t>
            </a:r>
            <a:r>
              <a:rPr lang="en-US" sz="800" dirty="0"/>
              <a:t> of the full-length genome. </a:t>
            </a:r>
            <a:r>
              <a:rPr lang="en-US" sz="800" i="1" dirty="0"/>
              <a:t>J </a:t>
            </a:r>
            <a:r>
              <a:rPr lang="en-US" sz="800" i="1" dirty="0" err="1"/>
              <a:t>Virol</a:t>
            </a:r>
            <a:r>
              <a:rPr lang="en-US" sz="800" i="1" dirty="0"/>
              <a:t>. </a:t>
            </a:r>
            <a:r>
              <a:rPr lang="en-US" sz="800" dirty="0"/>
              <a:t>2006 Jan;80(2):1015-24.</a:t>
            </a:r>
          </a:p>
        </p:txBody>
      </p:sp>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611560" y="4941168"/>
            <a:ext cx="4536504" cy="646331"/>
          </a:xfrm>
          <a:prstGeom prst="rect">
            <a:avLst/>
          </a:prstGeom>
          <a:noFill/>
        </p:spPr>
        <p:txBody>
          <a:bodyPr wrap="square" rtlCol="0">
            <a:spAutoFit/>
          </a:bodyPr>
          <a:lstStyle/>
          <a:p>
            <a:r>
              <a:rPr lang="de-CH" b="1" dirty="0" smtClean="0"/>
              <a:t>Review</a:t>
            </a:r>
            <a:r>
              <a:rPr lang="de-CH" dirty="0" smtClean="0"/>
              <a:t>: </a:t>
            </a:r>
            <a:r>
              <a:rPr lang="de-CH" dirty="0" err="1" smtClean="0"/>
              <a:t>Nuclear</a:t>
            </a:r>
            <a:r>
              <a:rPr lang="de-CH" dirty="0" smtClean="0"/>
              <a:t> Import/Export … find also </a:t>
            </a:r>
            <a:r>
              <a:rPr lang="de-CH" dirty="0" err="1" smtClean="0"/>
              <a:t>nice</a:t>
            </a:r>
            <a:r>
              <a:rPr lang="de-CH" dirty="0" smtClean="0"/>
              <a:t> </a:t>
            </a:r>
            <a:r>
              <a:rPr lang="de-CH" dirty="0" err="1" smtClean="0"/>
              <a:t>illustration</a:t>
            </a:r>
            <a:r>
              <a:rPr lang="de-CH" dirty="0" smtClean="0"/>
              <a:t> </a:t>
            </a:r>
            <a:r>
              <a:rPr lang="de-CH" dirty="0" err="1" smtClean="0"/>
              <a:t>for</a:t>
            </a:r>
            <a:r>
              <a:rPr lang="de-CH" dirty="0" smtClean="0"/>
              <a:t> </a:t>
            </a:r>
            <a:r>
              <a:rPr lang="de-CH" dirty="0" err="1" smtClean="0"/>
              <a:t>conclusion</a:t>
            </a:r>
            <a:r>
              <a:rPr lang="de-CH" dirty="0" smtClean="0"/>
              <a:t>..</a:t>
            </a:r>
            <a:endParaRPr lang="de-DE" dirty="0"/>
          </a:p>
        </p:txBody>
      </p:sp>
      <p:sp>
        <p:nvSpPr>
          <p:cNvPr id="5" name="Textfeld 4"/>
          <p:cNvSpPr txBox="1"/>
          <p:nvPr/>
        </p:nvSpPr>
        <p:spPr>
          <a:xfrm>
            <a:off x="251520" y="1124744"/>
            <a:ext cx="8532440" cy="2339102"/>
          </a:xfrm>
          <a:prstGeom prst="rect">
            <a:avLst/>
          </a:prstGeom>
          <a:noFill/>
        </p:spPr>
        <p:txBody>
          <a:bodyPr wrap="square" rtlCol="0">
            <a:spAutoFit/>
          </a:bodyPr>
          <a:lstStyle/>
          <a:p>
            <a:pPr>
              <a:spcAft>
                <a:spcPts val="1200"/>
              </a:spcAft>
            </a:pPr>
            <a:r>
              <a:rPr lang="en-US" b="1" dirty="0" smtClean="0"/>
              <a:t>Basic principle in virology:</a:t>
            </a:r>
          </a:p>
          <a:p>
            <a:pPr marL="285750" indent="-285750">
              <a:spcAft>
                <a:spcPts val="600"/>
              </a:spcAft>
              <a:buFont typeface="Arial" panose="020B0604020202020204" pitchFamily="34" charset="0"/>
              <a:buChar char="•"/>
            </a:pPr>
            <a:r>
              <a:rPr lang="en-US" dirty="0"/>
              <a:t>The egress of enveloped viruses is well characterized and involves budding trough host cell membranes </a:t>
            </a:r>
            <a:r>
              <a:rPr lang="en-US" dirty="0" smtClean="0"/>
              <a:t>.</a:t>
            </a:r>
          </a:p>
          <a:p>
            <a:pPr marL="285750" indent="-285750">
              <a:spcAft>
                <a:spcPts val="600"/>
              </a:spcAft>
              <a:buFont typeface="Arial" panose="020B0604020202020204" pitchFamily="34" charset="0"/>
              <a:buChar char="•"/>
            </a:pPr>
            <a:r>
              <a:rPr lang="en-US" dirty="0" smtClean="0"/>
              <a:t>The release of non-enveloped viruses is considered a passive process because it is associated with cellular lysis. </a:t>
            </a:r>
          </a:p>
          <a:p>
            <a:pPr marL="285750" indent="-285750">
              <a:buFont typeface="Arial" panose="020B0604020202020204" pitchFamily="34" charset="0"/>
              <a:buChar char="•"/>
            </a:pPr>
            <a:r>
              <a:rPr lang="en-US" dirty="0" smtClean="0"/>
              <a:t>Several recent studies challenge this basic principle suggesting an active egress mechanism for non-enveloped viruses. </a:t>
            </a:r>
            <a:endParaRPr lang="en-US" dirty="0"/>
          </a:p>
        </p:txBody>
      </p:sp>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Gerade Verbindung 3"/>
          <p:cNvCxnSpPr/>
          <p:nvPr/>
        </p:nvCxnSpPr>
        <p:spPr>
          <a:xfrm>
            <a:off x="1956579"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 name="Gerade Verbindung 4"/>
          <p:cNvCxnSpPr/>
          <p:nvPr/>
        </p:nvCxnSpPr>
        <p:spPr>
          <a:xfrm>
            <a:off x="2522010"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 name="Gerade Verbindung 5"/>
          <p:cNvCxnSpPr/>
          <p:nvPr/>
        </p:nvCxnSpPr>
        <p:spPr>
          <a:xfrm>
            <a:off x="3185132"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7" name="Gerade Verbindung 6"/>
          <p:cNvCxnSpPr/>
          <p:nvPr/>
        </p:nvCxnSpPr>
        <p:spPr>
          <a:xfrm>
            <a:off x="3854789"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8" name="Gerade Verbindung 7"/>
          <p:cNvCxnSpPr/>
          <p:nvPr/>
        </p:nvCxnSpPr>
        <p:spPr>
          <a:xfrm>
            <a:off x="4507418"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9" name="Gerade Verbindung 8"/>
          <p:cNvCxnSpPr/>
          <p:nvPr/>
        </p:nvCxnSpPr>
        <p:spPr>
          <a:xfrm>
            <a:off x="5163937"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0" name="Gerade Verbindung 9"/>
          <p:cNvCxnSpPr/>
          <p:nvPr/>
        </p:nvCxnSpPr>
        <p:spPr>
          <a:xfrm>
            <a:off x="5870273"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1" name="Gerade Verbindung 10"/>
          <p:cNvCxnSpPr/>
          <p:nvPr/>
        </p:nvCxnSpPr>
        <p:spPr>
          <a:xfrm>
            <a:off x="6585572"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2" name="Gerade Verbindung 11"/>
          <p:cNvCxnSpPr/>
          <p:nvPr/>
        </p:nvCxnSpPr>
        <p:spPr>
          <a:xfrm>
            <a:off x="7299738"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3" name="Gerade Verbindung 12"/>
          <p:cNvCxnSpPr/>
          <p:nvPr/>
        </p:nvCxnSpPr>
        <p:spPr>
          <a:xfrm>
            <a:off x="7952807" y="3986629"/>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14" name="Textfeld 13"/>
          <p:cNvSpPr txBox="1"/>
          <p:nvPr/>
        </p:nvSpPr>
        <p:spPr>
          <a:xfrm>
            <a:off x="1822072" y="4060114"/>
            <a:ext cx="338284" cy="307777"/>
          </a:xfrm>
          <a:prstGeom prst="rect">
            <a:avLst/>
          </a:prstGeom>
          <a:noFill/>
        </p:spPr>
        <p:txBody>
          <a:bodyPr wrap="square" rtlCol="0">
            <a:spAutoFit/>
          </a:bodyPr>
          <a:lstStyle/>
          <a:p>
            <a:r>
              <a:rPr lang="de-CH" sz="1400" b="1" dirty="0" smtClean="0"/>
              <a:t>1</a:t>
            </a:r>
            <a:endParaRPr lang="de-DE" sz="1400" b="1" dirty="0"/>
          </a:p>
        </p:txBody>
      </p:sp>
      <p:sp>
        <p:nvSpPr>
          <p:cNvPr id="15" name="Textfeld 14"/>
          <p:cNvSpPr txBox="1"/>
          <p:nvPr/>
        </p:nvSpPr>
        <p:spPr>
          <a:xfrm>
            <a:off x="2386113" y="4060114"/>
            <a:ext cx="338284" cy="307777"/>
          </a:xfrm>
          <a:prstGeom prst="rect">
            <a:avLst/>
          </a:prstGeom>
          <a:noFill/>
        </p:spPr>
        <p:txBody>
          <a:bodyPr wrap="square" rtlCol="0">
            <a:spAutoFit/>
          </a:bodyPr>
          <a:lstStyle/>
          <a:p>
            <a:r>
              <a:rPr lang="de-CH" sz="1400" b="1" dirty="0"/>
              <a:t>5</a:t>
            </a:r>
            <a:endParaRPr lang="de-DE" sz="1400" b="1" dirty="0"/>
          </a:p>
        </p:txBody>
      </p:sp>
      <p:sp>
        <p:nvSpPr>
          <p:cNvPr id="16" name="Textfeld 15"/>
          <p:cNvSpPr txBox="1"/>
          <p:nvPr/>
        </p:nvSpPr>
        <p:spPr>
          <a:xfrm>
            <a:off x="3000502" y="4060114"/>
            <a:ext cx="422426" cy="307777"/>
          </a:xfrm>
          <a:prstGeom prst="rect">
            <a:avLst/>
          </a:prstGeom>
          <a:noFill/>
        </p:spPr>
        <p:txBody>
          <a:bodyPr wrap="square" rtlCol="0">
            <a:spAutoFit/>
          </a:bodyPr>
          <a:lstStyle/>
          <a:p>
            <a:r>
              <a:rPr lang="de-CH" sz="1400" b="1" dirty="0" smtClean="0"/>
              <a:t>10</a:t>
            </a:r>
            <a:endParaRPr lang="de-DE" sz="1400" b="1" dirty="0"/>
          </a:p>
        </p:txBody>
      </p:sp>
      <p:sp>
        <p:nvSpPr>
          <p:cNvPr id="17" name="Textfeld 16"/>
          <p:cNvSpPr txBox="1"/>
          <p:nvPr/>
        </p:nvSpPr>
        <p:spPr>
          <a:xfrm>
            <a:off x="3666296" y="4060114"/>
            <a:ext cx="453392" cy="307777"/>
          </a:xfrm>
          <a:prstGeom prst="rect">
            <a:avLst/>
          </a:prstGeom>
          <a:noFill/>
        </p:spPr>
        <p:txBody>
          <a:bodyPr wrap="square" rtlCol="0">
            <a:spAutoFit/>
          </a:bodyPr>
          <a:lstStyle/>
          <a:p>
            <a:r>
              <a:rPr lang="de-CH" sz="1400" b="1" dirty="0" smtClean="0"/>
              <a:t>15</a:t>
            </a:r>
            <a:endParaRPr lang="de-DE" sz="1400" b="1" dirty="0"/>
          </a:p>
        </p:txBody>
      </p:sp>
      <p:sp>
        <p:nvSpPr>
          <p:cNvPr id="18" name="Textfeld 17"/>
          <p:cNvSpPr txBox="1"/>
          <p:nvPr/>
        </p:nvSpPr>
        <p:spPr>
          <a:xfrm>
            <a:off x="4320672" y="4060114"/>
            <a:ext cx="457200" cy="307777"/>
          </a:xfrm>
          <a:prstGeom prst="rect">
            <a:avLst/>
          </a:prstGeom>
          <a:noFill/>
        </p:spPr>
        <p:txBody>
          <a:bodyPr wrap="square" rtlCol="0">
            <a:spAutoFit/>
          </a:bodyPr>
          <a:lstStyle/>
          <a:p>
            <a:r>
              <a:rPr lang="de-CH" sz="1400" b="1" dirty="0" smtClean="0"/>
              <a:t>20</a:t>
            </a:r>
            <a:endParaRPr lang="de-DE" sz="1400" b="1" dirty="0"/>
          </a:p>
        </p:txBody>
      </p:sp>
      <p:sp>
        <p:nvSpPr>
          <p:cNvPr id="19" name="Textfeld 18"/>
          <p:cNvSpPr txBox="1"/>
          <p:nvPr/>
        </p:nvSpPr>
        <p:spPr>
          <a:xfrm>
            <a:off x="4966557" y="4060114"/>
            <a:ext cx="394760" cy="307777"/>
          </a:xfrm>
          <a:prstGeom prst="rect">
            <a:avLst/>
          </a:prstGeom>
          <a:noFill/>
        </p:spPr>
        <p:txBody>
          <a:bodyPr wrap="square" rtlCol="0">
            <a:spAutoFit/>
          </a:bodyPr>
          <a:lstStyle/>
          <a:p>
            <a:r>
              <a:rPr lang="de-CH" sz="1400" b="1" dirty="0" smtClean="0"/>
              <a:t>25</a:t>
            </a:r>
            <a:endParaRPr lang="de-DE" sz="1400" b="1" dirty="0"/>
          </a:p>
        </p:txBody>
      </p:sp>
      <p:sp>
        <p:nvSpPr>
          <p:cNvPr id="20" name="Textfeld 19"/>
          <p:cNvSpPr txBox="1"/>
          <p:nvPr/>
        </p:nvSpPr>
        <p:spPr>
          <a:xfrm>
            <a:off x="5673842" y="4060114"/>
            <a:ext cx="395584" cy="307777"/>
          </a:xfrm>
          <a:prstGeom prst="rect">
            <a:avLst/>
          </a:prstGeom>
          <a:noFill/>
        </p:spPr>
        <p:txBody>
          <a:bodyPr wrap="square" rtlCol="0">
            <a:spAutoFit/>
          </a:bodyPr>
          <a:lstStyle/>
          <a:p>
            <a:r>
              <a:rPr lang="de-CH" sz="1400" b="1" dirty="0" smtClean="0"/>
              <a:t>30</a:t>
            </a:r>
            <a:endParaRPr lang="de-DE" sz="1400" b="1" dirty="0"/>
          </a:p>
        </p:txBody>
      </p:sp>
      <p:sp>
        <p:nvSpPr>
          <p:cNvPr id="21" name="Textfeld 20"/>
          <p:cNvSpPr txBox="1"/>
          <p:nvPr/>
        </p:nvSpPr>
        <p:spPr>
          <a:xfrm>
            <a:off x="6389335" y="4060114"/>
            <a:ext cx="395196" cy="307777"/>
          </a:xfrm>
          <a:prstGeom prst="rect">
            <a:avLst/>
          </a:prstGeom>
          <a:noFill/>
        </p:spPr>
        <p:txBody>
          <a:bodyPr wrap="square" rtlCol="0">
            <a:spAutoFit/>
          </a:bodyPr>
          <a:lstStyle/>
          <a:p>
            <a:r>
              <a:rPr lang="de-CH" sz="1400" b="1" dirty="0" smtClean="0"/>
              <a:t>35</a:t>
            </a:r>
            <a:endParaRPr lang="de-DE" sz="1400" b="1" dirty="0"/>
          </a:p>
        </p:txBody>
      </p:sp>
      <p:sp>
        <p:nvSpPr>
          <p:cNvPr id="22" name="Textfeld 21"/>
          <p:cNvSpPr txBox="1"/>
          <p:nvPr/>
        </p:nvSpPr>
        <p:spPr>
          <a:xfrm>
            <a:off x="7103790" y="4060114"/>
            <a:ext cx="395196" cy="307777"/>
          </a:xfrm>
          <a:prstGeom prst="rect">
            <a:avLst/>
          </a:prstGeom>
          <a:noFill/>
        </p:spPr>
        <p:txBody>
          <a:bodyPr wrap="square" rtlCol="0">
            <a:spAutoFit/>
          </a:bodyPr>
          <a:lstStyle/>
          <a:p>
            <a:r>
              <a:rPr lang="de-CH" sz="1400" b="1" dirty="0" smtClean="0"/>
              <a:t>40</a:t>
            </a:r>
            <a:endParaRPr lang="de-DE" sz="1400" b="1" dirty="0"/>
          </a:p>
        </p:txBody>
      </p:sp>
      <p:sp>
        <p:nvSpPr>
          <p:cNvPr id="23" name="Textfeld 22"/>
          <p:cNvSpPr txBox="1"/>
          <p:nvPr/>
        </p:nvSpPr>
        <p:spPr>
          <a:xfrm>
            <a:off x="7752116" y="4060114"/>
            <a:ext cx="395196" cy="307777"/>
          </a:xfrm>
          <a:prstGeom prst="rect">
            <a:avLst/>
          </a:prstGeom>
          <a:noFill/>
        </p:spPr>
        <p:txBody>
          <a:bodyPr wrap="square" rtlCol="0">
            <a:spAutoFit/>
          </a:bodyPr>
          <a:lstStyle/>
          <a:p>
            <a:r>
              <a:rPr lang="de-CH" sz="1400" b="1" dirty="0" smtClean="0"/>
              <a:t>45</a:t>
            </a:r>
            <a:endParaRPr lang="de-DE" sz="1400" b="1" dirty="0"/>
          </a:p>
        </p:txBody>
      </p:sp>
      <p:sp>
        <p:nvSpPr>
          <p:cNvPr id="24" name="Textfeld 23"/>
          <p:cNvSpPr txBox="1"/>
          <p:nvPr/>
        </p:nvSpPr>
        <p:spPr>
          <a:xfrm>
            <a:off x="1236246" y="3668282"/>
            <a:ext cx="8044503" cy="323165"/>
          </a:xfrm>
          <a:prstGeom prst="rect">
            <a:avLst/>
          </a:prstGeom>
          <a:noFill/>
        </p:spPr>
        <p:txBody>
          <a:bodyPr wrap="square" rtlCol="0">
            <a:spAutoFit/>
          </a:bodyPr>
          <a:lstStyle/>
          <a:p>
            <a:r>
              <a:rPr lang="de-DE" sz="1500" b="1" dirty="0" smtClean="0">
                <a:latin typeface="Arial" panose="020B0604020202020204" pitchFamily="34" charset="0"/>
                <a:cs typeface="Arial" panose="020B0604020202020204" pitchFamily="34" charset="0"/>
              </a:rPr>
              <a:t>  H</a:t>
            </a:r>
            <a:r>
              <a:rPr lang="de-DE" sz="1500" b="1" baseline="-25000" dirty="0" smtClean="0">
                <a:latin typeface="Arial" panose="020B0604020202020204" pitchFamily="34" charset="0"/>
                <a:cs typeface="Arial" panose="020B0604020202020204" pitchFamily="34" charset="0"/>
              </a:rPr>
              <a:t>2</a:t>
            </a:r>
            <a:r>
              <a:rPr lang="de-DE" sz="1500" b="1" dirty="0" smtClean="0">
                <a:latin typeface="Arial" panose="020B0604020202020204" pitchFamily="34" charset="0"/>
                <a:cs typeface="Arial" panose="020B0604020202020204" pitchFamily="34" charset="0"/>
              </a:rPr>
              <a:t>N  MSDGTSQPDSGNAVHSAARVERAADGPGGSGG</a:t>
            </a:r>
            <a:r>
              <a:rPr lang="de-DE" sz="1500" b="1" dirty="0" smtClean="0">
                <a:solidFill>
                  <a:srgbClr val="FF0000"/>
                </a:solidFill>
                <a:latin typeface="Arial" panose="020B0604020202020204" pitchFamily="34" charset="0"/>
                <a:cs typeface="Arial" panose="020B0604020202020204" pitchFamily="34" charset="0"/>
              </a:rPr>
              <a:t>G</a:t>
            </a:r>
            <a:r>
              <a:rPr lang="de-DE" sz="1500" b="1" dirty="0" smtClean="0">
                <a:latin typeface="Arial" panose="020B0604020202020204" pitchFamily="34" charset="0"/>
                <a:cs typeface="Arial" panose="020B0604020202020204" pitchFamily="34" charset="0"/>
              </a:rPr>
              <a:t>GSGGGGVGVSTGS      COOH</a:t>
            </a:r>
            <a:endParaRPr lang="de-DE" sz="1500" b="1" dirty="0">
              <a:latin typeface="Arial" panose="020B0604020202020204" pitchFamily="34" charset="0"/>
              <a:cs typeface="Arial" panose="020B0604020202020204" pitchFamily="34" charset="0"/>
            </a:endParaRPr>
          </a:p>
        </p:txBody>
      </p:sp>
      <p:sp>
        <p:nvSpPr>
          <p:cNvPr id="25" name="Textfeld 24"/>
          <p:cNvSpPr txBox="1"/>
          <p:nvPr/>
        </p:nvSpPr>
        <p:spPr>
          <a:xfrm>
            <a:off x="539552" y="3608916"/>
            <a:ext cx="830044" cy="400110"/>
          </a:xfrm>
          <a:prstGeom prst="rect">
            <a:avLst/>
          </a:prstGeom>
          <a:noFill/>
        </p:spPr>
        <p:txBody>
          <a:bodyPr wrap="square" rtlCol="0">
            <a:spAutoFit/>
          </a:bodyPr>
          <a:lstStyle/>
          <a:p>
            <a:pPr algn="r"/>
            <a:r>
              <a:rPr lang="de-CH" sz="2000" b="1" dirty="0" smtClean="0">
                <a:latin typeface="Arial" panose="020B0604020202020204" pitchFamily="34" charset="0"/>
                <a:cs typeface="Arial" panose="020B0604020202020204" pitchFamily="34" charset="0"/>
              </a:rPr>
              <a:t>G33F</a:t>
            </a:r>
            <a:endParaRPr lang="de-DE" sz="2000" b="1" dirty="0">
              <a:latin typeface="Arial" panose="020B0604020202020204" pitchFamily="34" charset="0"/>
              <a:cs typeface="Arial" panose="020B0604020202020204" pitchFamily="34" charset="0"/>
            </a:endParaRPr>
          </a:p>
        </p:txBody>
      </p:sp>
      <p:cxnSp>
        <p:nvCxnSpPr>
          <p:cNvPr id="26" name="Gerade Verbindung 25"/>
          <p:cNvCxnSpPr/>
          <p:nvPr/>
        </p:nvCxnSpPr>
        <p:spPr>
          <a:xfrm flipH="1">
            <a:off x="8220880" y="3816492"/>
            <a:ext cx="252000" cy="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27" name="Abgerundetes Rechteck 26"/>
          <p:cNvSpPr/>
          <p:nvPr/>
        </p:nvSpPr>
        <p:spPr>
          <a:xfrm>
            <a:off x="6206374" y="3297166"/>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cxnSp>
        <p:nvCxnSpPr>
          <p:cNvPr id="28" name="Gerade Verbindung 27"/>
          <p:cNvCxnSpPr/>
          <p:nvPr/>
        </p:nvCxnSpPr>
        <p:spPr>
          <a:xfrm>
            <a:off x="6321488" y="3597057"/>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sp>
        <p:nvSpPr>
          <p:cNvPr id="29" name="Textfeld 28"/>
          <p:cNvSpPr txBox="1"/>
          <p:nvPr/>
        </p:nvSpPr>
        <p:spPr>
          <a:xfrm>
            <a:off x="6168829" y="3284879"/>
            <a:ext cx="253545" cy="323165"/>
          </a:xfrm>
          <a:prstGeom prst="rect">
            <a:avLst/>
          </a:prstGeom>
          <a:noFill/>
          <a:ln>
            <a:noFill/>
          </a:ln>
        </p:spPr>
        <p:txBody>
          <a:bodyPr wrap="square" rtlCol="0">
            <a:spAutoFit/>
          </a:bodyPr>
          <a:lstStyle/>
          <a:p>
            <a:r>
              <a:rPr lang="de-CH" sz="1500" b="1" dirty="0">
                <a:latin typeface="Arial" panose="020B0604020202020204" pitchFamily="34" charset="0"/>
                <a:cs typeface="Arial" panose="020B0604020202020204" pitchFamily="34" charset="0"/>
              </a:rPr>
              <a:t>F</a:t>
            </a:r>
            <a:endParaRPr lang="de-DE" sz="1500" b="1" dirty="0">
              <a:latin typeface="Arial" panose="020B0604020202020204" pitchFamily="34" charset="0"/>
              <a:cs typeface="Arial" panose="020B0604020202020204" pitchFamily="34" charset="0"/>
            </a:endParaRPr>
          </a:p>
        </p:txBody>
      </p:sp>
      <p:grpSp>
        <p:nvGrpSpPr>
          <p:cNvPr id="30" name="Gruppieren 29"/>
          <p:cNvGrpSpPr/>
          <p:nvPr/>
        </p:nvGrpSpPr>
        <p:grpSpPr>
          <a:xfrm>
            <a:off x="6208743" y="2233826"/>
            <a:ext cx="456302" cy="365525"/>
            <a:chOff x="2546808" y="4846831"/>
            <a:chExt cx="456302" cy="365525"/>
          </a:xfrm>
        </p:grpSpPr>
        <p:cxnSp>
          <p:nvCxnSpPr>
            <p:cNvPr id="31" name="Curved Connector 4"/>
            <p:cNvCxnSpPr/>
            <p:nvPr/>
          </p:nvCxnSpPr>
          <p:spPr>
            <a:xfrm rot="20570005" flipV="1">
              <a:off x="2546808" y="4946531"/>
              <a:ext cx="450418" cy="265825"/>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32" name="Ellipse 31"/>
            <p:cNvSpPr/>
            <p:nvPr/>
          </p:nvSpPr>
          <p:spPr>
            <a:xfrm rot="19430005">
              <a:off x="2875436" y="4862821"/>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3" name="Ellipse 32"/>
            <p:cNvSpPr/>
            <p:nvPr/>
          </p:nvSpPr>
          <p:spPr>
            <a:xfrm rot="19430005">
              <a:off x="2804741" y="4913386"/>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4" name="Ellipse 33"/>
            <p:cNvSpPr/>
            <p:nvPr/>
          </p:nvSpPr>
          <p:spPr>
            <a:xfrm rot="19430005">
              <a:off x="2758796" y="4983022"/>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5" name="Ellipse 34"/>
            <p:cNvSpPr/>
            <p:nvPr/>
          </p:nvSpPr>
          <p:spPr>
            <a:xfrm rot="19430005">
              <a:off x="2762364" y="5081849"/>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36" name="Ellipse 35"/>
            <p:cNvSpPr/>
            <p:nvPr/>
          </p:nvSpPr>
          <p:spPr>
            <a:xfrm rot="19430005">
              <a:off x="2953064" y="4846831"/>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cxnSp>
        <p:nvCxnSpPr>
          <p:cNvPr id="37" name="Curved Connector 4"/>
          <p:cNvCxnSpPr/>
          <p:nvPr/>
        </p:nvCxnSpPr>
        <p:spPr>
          <a:xfrm rot="-1080000" flipV="1">
            <a:off x="6162713" y="2826254"/>
            <a:ext cx="432000" cy="252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pic>
        <p:nvPicPr>
          <p:cNvPr id="38" name="Picture 2"/>
          <p:cNvPicPr>
            <a:picLocks noChangeAspect="1"/>
          </p:cNvPicPr>
          <p:nvPr/>
        </p:nvPicPr>
        <p:blipFill>
          <a:blip r:embed="rId4">
            <a:duotone>
              <a:schemeClr val="accent1">
                <a:shade val="45000"/>
                <a:satMod val="135000"/>
              </a:schemeClr>
              <a:prstClr val="white"/>
            </a:duotone>
          </a:blip>
          <a:stretch>
            <a:fillRect/>
          </a:stretch>
        </p:blipFill>
        <p:spPr>
          <a:xfrm>
            <a:off x="1790287" y="1952960"/>
            <a:ext cx="972208" cy="1116000"/>
          </a:xfrm>
          <a:prstGeom prst="rect">
            <a:avLst/>
          </a:prstGeom>
        </p:spPr>
      </p:pic>
      <p:sp>
        <p:nvSpPr>
          <p:cNvPr id="39" name="Freeform 40"/>
          <p:cNvSpPr/>
          <p:nvPr/>
        </p:nvSpPr>
        <p:spPr>
          <a:xfrm rot="13873920">
            <a:off x="1895306" y="2418432"/>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grpSp>
        <p:nvGrpSpPr>
          <p:cNvPr id="40" name="Gruppieren 39"/>
          <p:cNvGrpSpPr/>
          <p:nvPr/>
        </p:nvGrpSpPr>
        <p:grpSpPr>
          <a:xfrm rot="15946922">
            <a:off x="2048172" y="1681914"/>
            <a:ext cx="385701" cy="144000"/>
            <a:chOff x="1833287" y="6390465"/>
            <a:chExt cx="385701" cy="144000"/>
          </a:xfrm>
        </p:grpSpPr>
        <p:cxnSp>
          <p:nvCxnSpPr>
            <p:cNvPr id="41"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42" name="Ellipse 41"/>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3" name="Ellipse 42"/>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4" name="Ellipse 43"/>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5" name="Ellipse 44"/>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6" name="Ellipse 45"/>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47" name="Gruppieren 46"/>
          <p:cNvGrpSpPr/>
          <p:nvPr/>
        </p:nvGrpSpPr>
        <p:grpSpPr>
          <a:xfrm rot="19329006">
            <a:off x="2707693" y="2021061"/>
            <a:ext cx="385701" cy="144000"/>
            <a:chOff x="1833287" y="6390465"/>
            <a:chExt cx="385701" cy="144000"/>
          </a:xfrm>
        </p:grpSpPr>
        <p:cxnSp>
          <p:nvCxnSpPr>
            <p:cNvPr id="48"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49" name="Ellipse 48"/>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0" name="Ellipse 49"/>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1" name="Ellipse 50"/>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2" name="Ellipse 51"/>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3" name="Ellipse 52"/>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54" name="Gruppieren 53"/>
          <p:cNvGrpSpPr/>
          <p:nvPr/>
        </p:nvGrpSpPr>
        <p:grpSpPr>
          <a:xfrm rot="2204428">
            <a:off x="2726098" y="2806649"/>
            <a:ext cx="385701" cy="144000"/>
            <a:chOff x="1833287" y="6390465"/>
            <a:chExt cx="385701" cy="144000"/>
          </a:xfrm>
        </p:grpSpPr>
        <p:cxnSp>
          <p:nvCxnSpPr>
            <p:cNvPr id="55"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56" name="Ellipse 55"/>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7" name="Ellipse 56"/>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8" name="Ellipse 57"/>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9" name="Ellipse 58"/>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0" name="Ellipse 59"/>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61" name="Gruppieren 60"/>
          <p:cNvGrpSpPr/>
          <p:nvPr/>
        </p:nvGrpSpPr>
        <p:grpSpPr>
          <a:xfrm rot="5400000">
            <a:off x="2096431" y="3164149"/>
            <a:ext cx="385701" cy="144000"/>
            <a:chOff x="1833287" y="6390465"/>
            <a:chExt cx="385701" cy="144000"/>
          </a:xfrm>
        </p:grpSpPr>
        <p:cxnSp>
          <p:nvCxnSpPr>
            <p:cNvPr id="62"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63" name="Ellipse 62"/>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4" name="Ellipse 63"/>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5" name="Ellipse 64"/>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6" name="Ellipse 65"/>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7" name="Ellipse 66"/>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68" name="Gruppieren 67"/>
          <p:cNvGrpSpPr/>
          <p:nvPr/>
        </p:nvGrpSpPr>
        <p:grpSpPr>
          <a:xfrm rot="8522858">
            <a:off x="1459417" y="2829550"/>
            <a:ext cx="385701" cy="144000"/>
            <a:chOff x="1833287" y="6390465"/>
            <a:chExt cx="385701" cy="144000"/>
          </a:xfrm>
        </p:grpSpPr>
        <p:cxnSp>
          <p:nvCxnSpPr>
            <p:cNvPr id="69"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70" name="Ellipse 69"/>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1" name="Ellipse 70"/>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2" name="Ellipse 71"/>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3" name="Ellipse 72"/>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4" name="Ellipse 73"/>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75" name="Gruppieren 74"/>
          <p:cNvGrpSpPr/>
          <p:nvPr/>
        </p:nvGrpSpPr>
        <p:grpSpPr>
          <a:xfrm rot="12514432">
            <a:off x="1414461" y="2077936"/>
            <a:ext cx="385701" cy="144000"/>
            <a:chOff x="1833287" y="6390465"/>
            <a:chExt cx="385701" cy="144000"/>
          </a:xfrm>
        </p:grpSpPr>
        <p:cxnSp>
          <p:nvCxnSpPr>
            <p:cNvPr id="76"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77" name="Ellipse 76"/>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8" name="Ellipse 77"/>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9" name="Ellipse 78"/>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0" name="Ellipse 79"/>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1" name="Ellipse 80"/>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82" name="Gruppieren 81"/>
          <p:cNvGrpSpPr/>
          <p:nvPr/>
        </p:nvGrpSpPr>
        <p:grpSpPr>
          <a:xfrm rot="12514432">
            <a:off x="1712548" y="2288304"/>
            <a:ext cx="385701" cy="144000"/>
            <a:chOff x="1833287" y="6390465"/>
            <a:chExt cx="385701" cy="144000"/>
          </a:xfrm>
          <a:scene3d>
            <a:camera prst="orthographicFront">
              <a:rot lat="21594000" lon="2400000" rev="1800000"/>
            </a:camera>
            <a:lightRig rig="threePt" dir="t"/>
          </a:scene3d>
        </p:grpSpPr>
        <p:cxnSp>
          <p:nvCxnSpPr>
            <p:cNvPr id="83"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84" name="Ellipse 83"/>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5" name="Ellipse 84"/>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6" name="Ellipse 85"/>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7" name="Ellipse 86"/>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8" name="Ellipse 87"/>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cxnSp>
        <p:nvCxnSpPr>
          <p:cNvPr id="89" name="Curved Connector 4"/>
          <p:cNvCxnSpPr/>
          <p:nvPr/>
        </p:nvCxnSpPr>
        <p:spPr>
          <a:xfrm rot="20821342" flipV="1">
            <a:off x="2440962" y="2108010"/>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0" lon="19800000" rev="1800000"/>
            </a:camera>
            <a:lightRig rig="threePt" dir="t"/>
          </a:scene3d>
          <a:sp3d>
            <a:bevelT/>
          </a:sp3d>
        </p:spPr>
        <p:style>
          <a:lnRef idx="3">
            <a:schemeClr val="dk1"/>
          </a:lnRef>
          <a:fillRef idx="0">
            <a:schemeClr val="dk1"/>
          </a:fillRef>
          <a:effectRef idx="2">
            <a:schemeClr val="dk1"/>
          </a:effectRef>
          <a:fontRef idx="minor">
            <a:schemeClr val="tx1"/>
          </a:fontRef>
        </p:style>
      </p:cxnSp>
      <p:grpSp>
        <p:nvGrpSpPr>
          <p:cNvPr id="90" name="Gruppieren 89"/>
          <p:cNvGrpSpPr/>
          <p:nvPr/>
        </p:nvGrpSpPr>
        <p:grpSpPr>
          <a:xfrm>
            <a:off x="2581931" y="2012565"/>
            <a:ext cx="130276" cy="206116"/>
            <a:chOff x="3729766" y="5756981"/>
            <a:chExt cx="130276" cy="206116"/>
          </a:xfrm>
        </p:grpSpPr>
        <p:sp>
          <p:nvSpPr>
            <p:cNvPr id="91" name="Ellipse 90"/>
            <p:cNvSpPr/>
            <p:nvPr/>
          </p:nvSpPr>
          <p:spPr>
            <a:xfrm rot="19681342">
              <a:off x="3824042" y="5756981"/>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2" name="Ellipse 91"/>
            <p:cNvSpPr/>
            <p:nvPr/>
          </p:nvSpPr>
          <p:spPr>
            <a:xfrm rot="19681342">
              <a:off x="3762208" y="5825189"/>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3" name="Ellipse 92"/>
            <p:cNvSpPr/>
            <p:nvPr/>
          </p:nvSpPr>
          <p:spPr>
            <a:xfrm rot="19681342">
              <a:off x="3731476" y="586834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4" name="Ellipse 93"/>
            <p:cNvSpPr/>
            <p:nvPr/>
          </p:nvSpPr>
          <p:spPr>
            <a:xfrm rot="19681342">
              <a:off x="3729766" y="5927097"/>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5" name="Ellipse 94"/>
            <p:cNvSpPr/>
            <p:nvPr/>
          </p:nvSpPr>
          <p:spPr>
            <a:xfrm rot="19681342">
              <a:off x="3808470" y="579638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96" name="Gruppieren 95"/>
          <p:cNvGrpSpPr/>
          <p:nvPr/>
        </p:nvGrpSpPr>
        <p:grpSpPr>
          <a:xfrm rot="12514432">
            <a:off x="2019403" y="2812612"/>
            <a:ext cx="385701" cy="144000"/>
            <a:chOff x="1833287" y="6390465"/>
            <a:chExt cx="385701" cy="144000"/>
          </a:xfrm>
          <a:scene3d>
            <a:camera prst="orthographicFront">
              <a:rot lat="21594000" lon="2400000" rev="4200000"/>
            </a:camera>
            <a:lightRig rig="threePt" dir="t"/>
          </a:scene3d>
        </p:grpSpPr>
        <p:cxnSp>
          <p:nvCxnSpPr>
            <p:cNvPr id="97"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98" name="Ellipse 97"/>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9" name="Ellipse 98"/>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0" name="Ellipse 99"/>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1" name="Ellipse 100"/>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2" name="Ellipse 101"/>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sp>
        <p:nvSpPr>
          <p:cNvPr id="103" name="Textfeld 102"/>
          <p:cNvSpPr txBox="1"/>
          <p:nvPr/>
        </p:nvSpPr>
        <p:spPr>
          <a:xfrm>
            <a:off x="1991098" y="1159248"/>
            <a:ext cx="590556" cy="369332"/>
          </a:xfrm>
          <a:prstGeom prst="rect">
            <a:avLst/>
          </a:prstGeom>
          <a:noFill/>
        </p:spPr>
        <p:txBody>
          <a:bodyPr wrap="square" rtlCol="0">
            <a:spAutoFit/>
          </a:bodyPr>
          <a:lstStyle/>
          <a:p>
            <a:r>
              <a:rPr lang="de-CH" b="1" dirty="0" smtClean="0">
                <a:cs typeface="Arial" panose="020B0604020202020204" pitchFamily="34" charset="0"/>
              </a:rPr>
              <a:t>WT</a:t>
            </a:r>
            <a:endParaRPr lang="de-DE" sz="2000" b="1" dirty="0">
              <a:cs typeface="Arial" panose="020B0604020202020204" pitchFamily="34" charset="0"/>
            </a:endParaRPr>
          </a:p>
        </p:txBody>
      </p:sp>
      <p:sp>
        <p:nvSpPr>
          <p:cNvPr id="104" name="Textfeld 103"/>
          <p:cNvSpPr txBox="1"/>
          <p:nvPr/>
        </p:nvSpPr>
        <p:spPr>
          <a:xfrm>
            <a:off x="3860546" y="1159248"/>
            <a:ext cx="1509397" cy="369332"/>
          </a:xfrm>
          <a:prstGeom prst="rect">
            <a:avLst/>
          </a:prstGeom>
          <a:noFill/>
        </p:spPr>
        <p:txBody>
          <a:bodyPr wrap="square" rtlCol="0">
            <a:spAutoFit/>
          </a:bodyPr>
          <a:lstStyle/>
          <a:p>
            <a:r>
              <a:rPr lang="de-CH" b="1" dirty="0" smtClean="0">
                <a:cs typeface="Arial" panose="020B0604020202020204" pitchFamily="34" charset="0"/>
              </a:rPr>
              <a:t>G33F Mutant</a:t>
            </a:r>
            <a:endParaRPr lang="de-DE" b="1" dirty="0">
              <a:cs typeface="Arial" panose="020B0604020202020204" pitchFamily="34" charset="0"/>
            </a:endParaRPr>
          </a:p>
        </p:txBody>
      </p:sp>
      <p:grpSp>
        <p:nvGrpSpPr>
          <p:cNvPr id="105" name="Gruppieren 104"/>
          <p:cNvGrpSpPr/>
          <p:nvPr/>
        </p:nvGrpSpPr>
        <p:grpSpPr>
          <a:xfrm rot="18827400">
            <a:off x="6052276" y="1981664"/>
            <a:ext cx="843439" cy="271485"/>
            <a:chOff x="241100" y="5079487"/>
            <a:chExt cx="971577" cy="428865"/>
          </a:xfrm>
        </p:grpSpPr>
        <p:sp>
          <p:nvSpPr>
            <p:cNvPr id="106" name="Freeform 40"/>
            <p:cNvSpPr/>
            <p:nvPr/>
          </p:nvSpPr>
          <p:spPr>
            <a:xfrm rot="10800000">
              <a:off x="384423" y="5137241"/>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sp>
          <p:nvSpPr>
            <p:cNvPr id="107" name="Rechteck 106"/>
            <p:cNvSpPr/>
            <p:nvPr/>
          </p:nvSpPr>
          <p:spPr>
            <a:xfrm rot="21024225">
              <a:off x="241100" y="5079487"/>
              <a:ext cx="390809" cy="428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p>
          </p:txBody>
        </p:sp>
      </p:grpSp>
      <p:pic>
        <p:nvPicPr>
          <p:cNvPr id="108" name="Picture 2"/>
          <p:cNvPicPr>
            <a:picLocks noChangeAspect="1"/>
          </p:cNvPicPr>
          <p:nvPr/>
        </p:nvPicPr>
        <p:blipFill>
          <a:blip r:embed="rId4">
            <a:duotone>
              <a:schemeClr val="accent1">
                <a:shade val="45000"/>
                <a:satMod val="135000"/>
              </a:schemeClr>
              <a:prstClr val="white"/>
            </a:duotone>
          </a:blip>
          <a:stretch>
            <a:fillRect/>
          </a:stretch>
        </p:blipFill>
        <p:spPr>
          <a:xfrm>
            <a:off x="4067808" y="1957617"/>
            <a:ext cx="972208" cy="1116000"/>
          </a:xfrm>
          <a:prstGeom prst="rect">
            <a:avLst/>
          </a:prstGeom>
        </p:spPr>
      </p:pic>
      <p:sp>
        <p:nvSpPr>
          <p:cNvPr id="109" name="Freeform 40"/>
          <p:cNvSpPr/>
          <p:nvPr/>
        </p:nvSpPr>
        <p:spPr>
          <a:xfrm rot="14472464">
            <a:off x="4138022" y="2420601"/>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cxnSp>
        <p:nvCxnSpPr>
          <p:cNvPr id="110" name="Curved Connector 9"/>
          <p:cNvCxnSpPr/>
          <p:nvPr/>
        </p:nvCxnSpPr>
        <p:spPr>
          <a:xfrm flipV="1">
            <a:off x="4096383" y="2661285"/>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1" name="Curved Connector 11"/>
          <p:cNvCxnSpPr/>
          <p:nvPr/>
        </p:nvCxnSpPr>
        <p:spPr>
          <a:xfrm rot="13500000" flipV="1">
            <a:off x="4291117" y="2239716"/>
            <a:ext cx="252238" cy="109999"/>
          </a:xfrm>
          <a:prstGeom prst="curvedConnector3">
            <a:avLst>
              <a:gd name="adj1" fmla="val 50000"/>
            </a:avLst>
          </a:prstGeom>
          <a:ln w="9525" cmpd="sng">
            <a:solidFill>
              <a:schemeClr val="dk1">
                <a:alpha val="50000"/>
              </a:schemeClr>
            </a:solidFill>
          </a:ln>
          <a:effectLst>
            <a:outerShdw blurRad="40000" dist="23000" dir="5400000" rotWithShape="0">
              <a:srgbClr val="000000">
                <a:alpha val="35000"/>
              </a:srgbClr>
            </a:outerShdw>
          </a:effectLst>
          <a:scene3d>
            <a:camera prst="orthographicFront">
              <a:rot lat="3600000" lon="1800000" rev="36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2" name="Curved Connector 8"/>
          <p:cNvCxnSpPr/>
          <p:nvPr/>
        </p:nvCxnSpPr>
        <p:spPr>
          <a:xfrm rot="13500000" flipV="1">
            <a:off x="4103668" y="2247224"/>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3" name="Curved Connector 6"/>
          <p:cNvCxnSpPr/>
          <p:nvPr/>
        </p:nvCxnSpPr>
        <p:spPr>
          <a:xfrm rot="6960000" flipV="1">
            <a:off x="4406450" y="2069430"/>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4" name="Curved Connector 12"/>
          <p:cNvCxnSpPr/>
          <p:nvPr/>
        </p:nvCxnSpPr>
        <p:spPr>
          <a:xfrm flipV="1">
            <a:off x="4634347" y="2444011"/>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rot lat="1800000" lon="1800000" rev="30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5" name="Curved Connector 5"/>
          <p:cNvCxnSpPr/>
          <p:nvPr/>
        </p:nvCxnSpPr>
        <p:spPr>
          <a:xfrm rot="10800000">
            <a:off x="4800850" y="2605273"/>
            <a:ext cx="230462" cy="144380"/>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6" name="Curved Connector 7"/>
          <p:cNvCxnSpPr/>
          <p:nvPr/>
        </p:nvCxnSpPr>
        <p:spPr>
          <a:xfrm rot="6960000" flipV="1">
            <a:off x="4435025" y="2837135"/>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7" name="Curved Connector 10"/>
          <p:cNvCxnSpPr/>
          <p:nvPr/>
        </p:nvCxnSpPr>
        <p:spPr>
          <a:xfrm flipV="1">
            <a:off x="4293357" y="2699385"/>
            <a:ext cx="252238" cy="109999"/>
          </a:xfrm>
          <a:prstGeom prst="curvedConnector3">
            <a:avLst>
              <a:gd name="adj1" fmla="val 50000"/>
            </a:avLst>
          </a:prstGeom>
          <a:ln w="12700" cmpd="sng">
            <a:solidFill>
              <a:schemeClr val="dk1">
                <a:alpha val="50000"/>
              </a:schemeClr>
            </a:solidFill>
          </a:ln>
          <a:effectLst>
            <a:outerShdw blurRad="40000" dist="23000" dir="5400000" rotWithShape="0">
              <a:srgbClr val="000000">
                <a:alpha val="35000"/>
              </a:srgbClr>
            </a:outerShdw>
          </a:effectLst>
          <a:scene3d>
            <a:camera prst="orthographicFront">
              <a:rot lat="0" lon="7200000" rev="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8" name="Curved Connector 4"/>
          <p:cNvCxnSpPr/>
          <p:nvPr/>
        </p:nvCxnSpPr>
        <p:spPr>
          <a:xfrm flipV="1">
            <a:off x="4778363" y="2252479"/>
            <a:ext cx="252238" cy="109999"/>
          </a:xfrm>
          <a:prstGeom prst="curvedConnector3">
            <a:avLst>
              <a:gd name="adj1" fmla="val 50000"/>
            </a:avLst>
          </a:prstGeom>
          <a:ln w="19050" cmpd="sng">
            <a:solidFill>
              <a:schemeClr val="dk1">
                <a:alpha val="50000"/>
              </a:schemeClr>
            </a:solidFill>
          </a:ln>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grpSp>
        <p:nvGrpSpPr>
          <p:cNvPr id="119" name="Gruppieren 118"/>
          <p:cNvGrpSpPr/>
          <p:nvPr/>
        </p:nvGrpSpPr>
        <p:grpSpPr>
          <a:xfrm>
            <a:off x="4786108" y="2591029"/>
            <a:ext cx="156154" cy="66676"/>
            <a:chOff x="8100392" y="4236854"/>
            <a:chExt cx="156154" cy="66676"/>
          </a:xfrm>
        </p:grpSpPr>
        <p:sp>
          <p:nvSpPr>
            <p:cNvPr id="120" name="Ellipse 119"/>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1" name="Ellipse 120"/>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2" name="Ellipse 121"/>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23" name="Gruppieren 122"/>
          <p:cNvGrpSpPr/>
          <p:nvPr/>
        </p:nvGrpSpPr>
        <p:grpSpPr>
          <a:xfrm rot="5400000">
            <a:off x="4469103" y="2149040"/>
            <a:ext cx="156154" cy="66676"/>
            <a:chOff x="8100392" y="4236854"/>
            <a:chExt cx="156154" cy="66676"/>
          </a:xfrm>
        </p:grpSpPr>
        <p:sp>
          <p:nvSpPr>
            <p:cNvPr id="124" name="Ellipse 123"/>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5" name="Ellipse 124"/>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6" name="Ellipse 125"/>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27" name="Gruppieren 126"/>
          <p:cNvGrpSpPr/>
          <p:nvPr/>
        </p:nvGrpSpPr>
        <p:grpSpPr>
          <a:xfrm rot="18000000">
            <a:off x="4175168" y="2657743"/>
            <a:ext cx="156154" cy="66676"/>
            <a:chOff x="8100392" y="4236854"/>
            <a:chExt cx="156154" cy="66676"/>
          </a:xfrm>
        </p:grpSpPr>
        <p:sp>
          <p:nvSpPr>
            <p:cNvPr id="128" name="Ellipse 127"/>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29" name="Ellipse 128"/>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0" name="Ellipse 129"/>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31" name="Gruppieren 130"/>
          <p:cNvGrpSpPr/>
          <p:nvPr/>
        </p:nvGrpSpPr>
        <p:grpSpPr>
          <a:xfrm rot="-360000">
            <a:off x="4204158" y="2270500"/>
            <a:ext cx="156154" cy="66676"/>
            <a:chOff x="8100392" y="4236854"/>
            <a:chExt cx="156154" cy="66676"/>
          </a:xfrm>
        </p:grpSpPr>
        <p:sp>
          <p:nvSpPr>
            <p:cNvPr id="132" name="Ellipse 131"/>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3" name="Ellipse 132"/>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4" name="Ellipse 133"/>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35" name="Gruppieren 134"/>
          <p:cNvGrpSpPr/>
          <p:nvPr/>
        </p:nvGrpSpPr>
        <p:grpSpPr>
          <a:xfrm rot="4980000">
            <a:off x="4509902" y="2864217"/>
            <a:ext cx="156154" cy="66676"/>
            <a:chOff x="8100392" y="4236854"/>
            <a:chExt cx="156154" cy="66676"/>
          </a:xfrm>
        </p:grpSpPr>
        <p:sp>
          <p:nvSpPr>
            <p:cNvPr id="136" name="Ellipse 135"/>
            <p:cNvSpPr/>
            <p:nvPr/>
          </p:nvSpPr>
          <p:spPr>
            <a:xfrm>
              <a:off x="8220546" y="426753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7" name="Ellipse 136"/>
            <p:cNvSpPr/>
            <p:nvPr/>
          </p:nvSpPr>
          <p:spPr>
            <a:xfrm>
              <a:off x="8156634" y="4236854"/>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38" name="Ellipse 137"/>
            <p:cNvSpPr/>
            <p:nvPr/>
          </p:nvSpPr>
          <p:spPr>
            <a:xfrm>
              <a:off x="8100392" y="4252620"/>
              <a:ext cx="36000" cy="36000"/>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sp>
        <p:nvSpPr>
          <p:cNvPr id="139" name="Rechteck 138"/>
          <p:cNvSpPr/>
          <p:nvPr/>
        </p:nvSpPr>
        <p:spPr>
          <a:xfrm>
            <a:off x="6812847" y="1786511"/>
            <a:ext cx="670376" cy="307777"/>
          </a:xfrm>
          <a:prstGeom prst="rect">
            <a:avLst/>
          </a:prstGeom>
        </p:spPr>
        <p:txBody>
          <a:bodyPr wrap="none">
            <a:spAutoFit/>
          </a:bodyPr>
          <a:lstStyle/>
          <a:p>
            <a:r>
              <a:rPr lang="de-CH" sz="1400" b="1" dirty="0" err="1" smtClean="0">
                <a:cs typeface="Arial" panose="020B0604020202020204" pitchFamily="34" charset="0"/>
              </a:rPr>
              <a:t>ssDNA</a:t>
            </a:r>
            <a:endParaRPr lang="de-DE" sz="1400" b="1" dirty="0"/>
          </a:p>
        </p:txBody>
      </p:sp>
      <p:sp>
        <p:nvSpPr>
          <p:cNvPr id="140" name="Rechteck 139"/>
          <p:cNvSpPr/>
          <p:nvPr/>
        </p:nvSpPr>
        <p:spPr>
          <a:xfrm>
            <a:off x="6812847" y="2208578"/>
            <a:ext cx="1972279" cy="523220"/>
          </a:xfrm>
          <a:prstGeom prst="rect">
            <a:avLst/>
          </a:prstGeom>
        </p:spPr>
        <p:txBody>
          <a:bodyPr wrap="square">
            <a:spAutoFit/>
          </a:bodyPr>
          <a:lstStyle/>
          <a:p>
            <a:r>
              <a:rPr lang="de-CH" sz="1400" b="1" dirty="0">
                <a:cs typeface="Arial" panose="020B0604020202020204" pitchFamily="34" charset="0"/>
              </a:rPr>
              <a:t>N-VP2 </a:t>
            </a:r>
            <a:r>
              <a:rPr lang="de-CH" sz="1400" b="1" dirty="0" err="1">
                <a:cs typeface="Arial" panose="020B0604020202020204" pitchFamily="34" charset="0"/>
              </a:rPr>
              <a:t>with</a:t>
            </a:r>
            <a:r>
              <a:rPr lang="de-CH" sz="1400" b="1" dirty="0">
                <a:cs typeface="Arial" panose="020B0604020202020204" pitchFamily="34" charset="0"/>
              </a:rPr>
              <a:t> </a:t>
            </a:r>
            <a:r>
              <a:rPr lang="de-CH" sz="1400" b="1" dirty="0" err="1">
                <a:cs typeface="Arial" panose="020B0604020202020204" pitchFamily="34" charset="0"/>
              </a:rPr>
              <a:t>serine</a:t>
            </a:r>
            <a:r>
              <a:rPr lang="de-CH" sz="1400" b="1" dirty="0">
                <a:cs typeface="Arial" panose="020B0604020202020204" pitchFamily="34" charset="0"/>
              </a:rPr>
              <a:t> </a:t>
            </a:r>
            <a:r>
              <a:rPr lang="de-CH" sz="1400" b="1" dirty="0" err="1">
                <a:cs typeface="Arial" panose="020B0604020202020204" pitchFamily="34" charset="0"/>
              </a:rPr>
              <a:t>phosphorylations</a:t>
            </a:r>
            <a:endParaRPr lang="de-DE" sz="1400" b="1" dirty="0"/>
          </a:p>
        </p:txBody>
      </p:sp>
      <p:sp>
        <p:nvSpPr>
          <p:cNvPr id="141" name="Rechteck 140"/>
          <p:cNvSpPr/>
          <p:nvPr/>
        </p:nvSpPr>
        <p:spPr>
          <a:xfrm>
            <a:off x="6812847" y="2863421"/>
            <a:ext cx="1761829" cy="307777"/>
          </a:xfrm>
          <a:prstGeom prst="rect">
            <a:avLst/>
          </a:prstGeom>
        </p:spPr>
        <p:txBody>
          <a:bodyPr wrap="none">
            <a:spAutoFit/>
          </a:bodyPr>
          <a:lstStyle/>
          <a:p>
            <a:r>
              <a:rPr lang="de-CH" sz="1400" b="1" dirty="0">
                <a:cs typeface="Arial" panose="020B0604020202020204" pitchFamily="34" charset="0"/>
              </a:rPr>
              <a:t>N-VP2 </a:t>
            </a:r>
            <a:r>
              <a:rPr lang="de-CH" sz="1400" b="1" dirty="0" err="1">
                <a:cs typeface="Arial" panose="020B0604020202020204" pitchFamily="34" charset="0"/>
              </a:rPr>
              <a:t>of</a:t>
            </a:r>
            <a:r>
              <a:rPr lang="de-CH" sz="1400" b="1" dirty="0">
                <a:cs typeface="Arial" panose="020B0604020202020204" pitchFamily="34" charset="0"/>
              </a:rPr>
              <a:t> 5SG </a:t>
            </a:r>
            <a:r>
              <a:rPr lang="de-CH" sz="1400" b="1" dirty="0" err="1">
                <a:cs typeface="Arial" panose="020B0604020202020204" pitchFamily="34" charset="0"/>
              </a:rPr>
              <a:t>mutant</a:t>
            </a:r>
            <a:endParaRPr lang="de-DE" sz="1400" b="1" dirty="0"/>
          </a:p>
        </p:txBody>
      </p:sp>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13642" y="-196"/>
            <a:ext cx="8978130" cy="1052931"/>
          </a:xfrm>
          <a:prstGeom prst="rect">
            <a:avLst/>
          </a:prstGeom>
          <a:noFill/>
        </p:spPr>
      </p:pic>
      <p:pic>
        <p:nvPicPr>
          <p:cNvPr id="44033" name="Picture 1" descr="C:\Users\Raphael\Desktop 4\Prezi Präsentation Bilder\Overview.jpg"/>
          <p:cNvPicPr>
            <a:picLocks noChangeAspect="1" noChangeArrowheads="1"/>
          </p:cNvPicPr>
          <p:nvPr/>
        </p:nvPicPr>
        <p:blipFill rotWithShape="1">
          <a:blip r:embed="rId5">
            <a:extLst>
              <a:ext uri="{28A0092B-C50C-407E-A947-70E740481C1C}">
                <a14:useLocalDpi xmlns:a14="http://schemas.microsoft.com/office/drawing/2010/main" val="0"/>
              </a:ext>
            </a:extLst>
          </a:blip>
          <a:srcRect l="3209"/>
          <a:stretch/>
        </p:blipFill>
        <p:spPr bwMode="auto">
          <a:xfrm>
            <a:off x="94308" y="1354991"/>
            <a:ext cx="6118033" cy="45942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Morphology and Size of Selected </a:t>
            </a:r>
            <a:r>
              <a:rPr lang="en-US" sz="2800" b="1" dirty="0" err="1" smtClean="0">
                <a:solidFill>
                  <a:schemeClr val="bg1"/>
                </a:solidFill>
                <a:latin typeface="+mj-lt"/>
              </a:rPr>
              <a:t>Virions</a:t>
            </a:r>
            <a:endParaRPr lang="en-US" sz="2800" b="1" dirty="0">
              <a:solidFill>
                <a:schemeClr val="bg1"/>
              </a:solidFill>
              <a:latin typeface="+mj-lt"/>
            </a:endParaRPr>
          </a:p>
        </p:txBody>
      </p:sp>
      <p:pic>
        <p:nvPicPr>
          <p:cNvPr id="44034" name="Picture 2" descr="C:\Users\Raphael\Desktop 4\Prezi Präsentation Bilder\Ribosome.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6201623" y="2717665"/>
            <a:ext cx="3236796" cy="2144917"/>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6760766" y="1516683"/>
            <a:ext cx="2131714" cy="584775"/>
          </a:xfrm>
          <a:prstGeom prst="rect">
            <a:avLst/>
          </a:prstGeom>
          <a:noFill/>
        </p:spPr>
        <p:txBody>
          <a:bodyPr wrap="square" rtlCol="0">
            <a:spAutoFit/>
          </a:bodyPr>
          <a:lstStyle/>
          <a:p>
            <a:pPr algn="ctr"/>
            <a:r>
              <a:rPr lang="de-CH" sz="1600" b="1" dirty="0" smtClean="0"/>
              <a:t>MVM </a:t>
            </a:r>
            <a:r>
              <a:rPr lang="de-CH" sz="1600" b="1" dirty="0" err="1" smtClean="0"/>
              <a:t>has</a:t>
            </a:r>
            <a:r>
              <a:rPr lang="de-CH" sz="1600" b="1" dirty="0" smtClean="0"/>
              <a:t> a </a:t>
            </a:r>
            <a:r>
              <a:rPr lang="de-CH" sz="1600" b="1" dirty="0" err="1" smtClean="0"/>
              <a:t>similar</a:t>
            </a:r>
            <a:r>
              <a:rPr lang="de-CH" sz="1600" b="1" dirty="0" smtClean="0"/>
              <a:t> </a:t>
            </a:r>
            <a:r>
              <a:rPr lang="de-CH" sz="1600" b="1" dirty="0" err="1" smtClean="0"/>
              <a:t>size</a:t>
            </a:r>
            <a:r>
              <a:rPr lang="de-CH" sz="1600" b="1" dirty="0" smtClean="0"/>
              <a:t> </a:t>
            </a:r>
            <a:r>
              <a:rPr lang="de-CH" sz="1600" b="1" dirty="0" err="1" smtClean="0"/>
              <a:t>as</a:t>
            </a:r>
            <a:r>
              <a:rPr lang="de-CH" sz="1600" b="1" dirty="0" smtClean="0"/>
              <a:t> a </a:t>
            </a:r>
            <a:r>
              <a:rPr lang="de-CH" sz="1600" b="1" dirty="0" err="1" smtClean="0"/>
              <a:t>ribosome</a:t>
            </a:r>
            <a:endParaRPr lang="de-DE" sz="1600" b="1" dirty="0"/>
          </a:p>
        </p:txBody>
      </p:sp>
      <p:pic>
        <p:nvPicPr>
          <p:cNvPr id="9" name="Picture 3"/>
          <p:cNvPicPr>
            <a:picLocks noChangeAspect="1" noChangeArrowheads="1"/>
          </p:cNvPicPr>
          <p:nvPr/>
        </p:nvPicPr>
        <p:blipFill rotWithShape="1">
          <a:blip r:embed="rId7">
            <a:clrChange>
              <a:clrFrom>
                <a:srgbClr val="E6E6E6"/>
              </a:clrFrom>
              <a:clrTo>
                <a:srgbClr val="E6E6E6">
                  <a:alpha val="0"/>
                </a:srgbClr>
              </a:clrTo>
            </a:clrChange>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02328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feld 20"/>
          <p:cNvSpPr txBox="1"/>
          <p:nvPr/>
        </p:nvSpPr>
        <p:spPr>
          <a:xfrm>
            <a:off x="1400297" y="2273215"/>
            <a:ext cx="576064" cy="276999"/>
          </a:xfrm>
          <a:prstGeom prst="rect">
            <a:avLst/>
          </a:prstGeom>
          <a:noFill/>
        </p:spPr>
        <p:txBody>
          <a:bodyPr wrap="square" rtlCol="0">
            <a:spAutoFit/>
          </a:bodyPr>
          <a:lstStyle/>
          <a:p>
            <a:r>
              <a:rPr lang="de-CH" sz="1200" b="1" smtClean="0">
                <a:cs typeface="Arial" panose="020B0604020202020204" pitchFamily="34" charset="0"/>
              </a:rPr>
              <a:t>10 h</a:t>
            </a:r>
            <a:endParaRPr lang="en-GB" sz="1200" b="1">
              <a:cs typeface="Arial" panose="020B0604020202020204" pitchFamily="34" charset="0"/>
            </a:endParaRPr>
          </a:p>
        </p:txBody>
      </p:sp>
      <p:sp>
        <p:nvSpPr>
          <p:cNvPr id="41" name="Textfeld 21"/>
          <p:cNvSpPr txBox="1"/>
          <p:nvPr/>
        </p:nvSpPr>
        <p:spPr>
          <a:xfrm>
            <a:off x="1400297" y="3618486"/>
            <a:ext cx="576064" cy="276999"/>
          </a:xfrm>
          <a:prstGeom prst="rect">
            <a:avLst/>
          </a:prstGeom>
          <a:noFill/>
        </p:spPr>
        <p:txBody>
          <a:bodyPr wrap="square" rtlCol="0">
            <a:spAutoFit/>
          </a:bodyPr>
          <a:lstStyle/>
          <a:p>
            <a:r>
              <a:rPr lang="de-CH" sz="1200" b="1" smtClean="0">
                <a:cs typeface="Arial" panose="020B0604020202020204" pitchFamily="34" charset="0"/>
              </a:rPr>
              <a:t>14 h</a:t>
            </a:r>
            <a:endParaRPr lang="en-GB" sz="1200" b="1">
              <a:cs typeface="Arial" panose="020B0604020202020204" pitchFamily="34" charset="0"/>
            </a:endParaRPr>
          </a:p>
        </p:txBody>
      </p:sp>
      <p:sp>
        <p:nvSpPr>
          <p:cNvPr id="42" name="Textfeld 22"/>
          <p:cNvSpPr txBox="1"/>
          <p:nvPr/>
        </p:nvSpPr>
        <p:spPr>
          <a:xfrm>
            <a:off x="1400297" y="4916506"/>
            <a:ext cx="576064" cy="276999"/>
          </a:xfrm>
          <a:prstGeom prst="rect">
            <a:avLst/>
          </a:prstGeom>
          <a:noFill/>
        </p:spPr>
        <p:txBody>
          <a:bodyPr wrap="square" rtlCol="0">
            <a:spAutoFit/>
          </a:bodyPr>
          <a:lstStyle/>
          <a:p>
            <a:r>
              <a:rPr lang="de-CH" sz="1200" b="1" smtClean="0">
                <a:cs typeface="Arial" panose="020B0604020202020204" pitchFamily="34" charset="0"/>
              </a:rPr>
              <a:t>18 h</a:t>
            </a:r>
            <a:endParaRPr lang="en-GB" sz="1200" b="1">
              <a:cs typeface="Arial" panose="020B0604020202020204" pitchFamily="34" charset="0"/>
            </a:endParaRPr>
          </a:p>
        </p:txBody>
      </p:sp>
      <p:sp>
        <p:nvSpPr>
          <p:cNvPr id="43" name="Textfeld 28"/>
          <p:cNvSpPr txBox="1"/>
          <p:nvPr/>
        </p:nvSpPr>
        <p:spPr>
          <a:xfrm>
            <a:off x="967798" y="1499229"/>
            <a:ext cx="435104" cy="338554"/>
          </a:xfrm>
          <a:prstGeom prst="rect">
            <a:avLst/>
          </a:prstGeom>
          <a:noFill/>
        </p:spPr>
        <p:txBody>
          <a:bodyPr wrap="square" rtlCol="0">
            <a:spAutoFit/>
          </a:bodyPr>
          <a:lstStyle/>
          <a:p>
            <a:r>
              <a:rPr lang="de-CH" sz="1600" b="1" dirty="0" smtClean="0">
                <a:cs typeface="Arial" panose="020B0604020202020204" pitchFamily="34" charset="0"/>
              </a:rPr>
              <a:t>A9</a:t>
            </a:r>
            <a:endParaRPr lang="en-GB" sz="1200" b="1" dirty="0">
              <a:cs typeface="Arial" panose="020B0604020202020204" pitchFamily="34" charset="0"/>
            </a:endParaRPr>
          </a:p>
        </p:txBody>
      </p:sp>
      <p:sp>
        <p:nvSpPr>
          <p:cNvPr id="44" name="Textfeld 29"/>
          <p:cNvSpPr txBox="1"/>
          <p:nvPr/>
        </p:nvSpPr>
        <p:spPr>
          <a:xfrm>
            <a:off x="2392620" y="1499229"/>
            <a:ext cx="1074321" cy="338554"/>
          </a:xfrm>
          <a:prstGeom prst="rect">
            <a:avLst/>
          </a:prstGeom>
          <a:noFill/>
        </p:spPr>
        <p:txBody>
          <a:bodyPr wrap="square" rtlCol="0">
            <a:spAutoFit/>
          </a:bodyPr>
          <a:lstStyle/>
          <a:p>
            <a:r>
              <a:rPr lang="de-CH" sz="1600" b="1" dirty="0" smtClean="0">
                <a:cs typeface="Arial" panose="020B0604020202020204" pitchFamily="34" charset="0"/>
              </a:rPr>
              <a:t>NB324K</a:t>
            </a:r>
            <a:endParaRPr lang="en-GB" sz="1600" b="1" dirty="0">
              <a:cs typeface="Arial" panose="020B0604020202020204" pitchFamily="34" charset="0"/>
            </a:endParaRPr>
          </a:p>
        </p:txBody>
      </p:sp>
      <p:sp>
        <p:nvSpPr>
          <p:cNvPr id="45" name="Textfeld 36"/>
          <p:cNvSpPr txBox="1"/>
          <p:nvPr/>
        </p:nvSpPr>
        <p:spPr>
          <a:xfrm>
            <a:off x="2991191" y="2273215"/>
            <a:ext cx="576064" cy="276999"/>
          </a:xfrm>
          <a:prstGeom prst="rect">
            <a:avLst/>
          </a:prstGeom>
          <a:noFill/>
        </p:spPr>
        <p:txBody>
          <a:bodyPr wrap="square" rtlCol="0">
            <a:spAutoFit/>
          </a:bodyPr>
          <a:lstStyle/>
          <a:p>
            <a:r>
              <a:rPr lang="de-CH" sz="1200" b="1" smtClean="0">
                <a:cs typeface="Arial" panose="020B0604020202020204" pitchFamily="34" charset="0"/>
              </a:rPr>
              <a:t>10 h</a:t>
            </a:r>
            <a:endParaRPr lang="en-GB" sz="1200" b="1">
              <a:cs typeface="Arial" panose="020B0604020202020204" pitchFamily="34" charset="0"/>
            </a:endParaRPr>
          </a:p>
        </p:txBody>
      </p:sp>
      <p:sp>
        <p:nvSpPr>
          <p:cNvPr id="46" name="Textfeld 37"/>
          <p:cNvSpPr txBox="1"/>
          <p:nvPr/>
        </p:nvSpPr>
        <p:spPr>
          <a:xfrm>
            <a:off x="2991191" y="3618486"/>
            <a:ext cx="576064" cy="276999"/>
          </a:xfrm>
          <a:prstGeom prst="rect">
            <a:avLst/>
          </a:prstGeom>
          <a:noFill/>
        </p:spPr>
        <p:txBody>
          <a:bodyPr wrap="square" rtlCol="0">
            <a:spAutoFit/>
          </a:bodyPr>
          <a:lstStyle/>
          <a:p>
            <a:r>
              <a:rPr lang="de-CH" sz="1200" b="1" smtClean="0">
                <a:cs typeface="Arial" panose="020B0604020202020204" pitchFamily="34" charset="0"/>
              </a:rPr>
              <a:t>14 h</a:t>
            </a:r>
            <a:endParaRPr lang="en-GB" sz="1200" b="1">
              <a:cs typeface="Arial" panose="020B0604020202020204" pitchFamily="34" charset="0"/>
            </a:endParaRPr>
          </a:p>
        </p:txBody>
      </p:sp>
      <p:sp>
        <p:nvSpPr>
          <p:cNvPr id="47" name="Textfeld 38"/>
          <p:cNvSpPr txBox="1"/>
          <p:nvPr/>
        </p:nvSpPr>
        <p:spPr>
          <a:xfrm>
            <a:off x="2991191" y="4916506"/>
            <a:ext cx="576064" cy="276999"/>
          </a:xfrm>
          <a:prstGeom prst="rect">
            <a:avLst/>
          </a:prstGeom>
          <a:noFill/>
        </p:spPr>
        <p:txBody>
          <a:bodyPr wrap="square" rtlCol="0">
            <a:spAutoFit/>
          </a:bodyPr>
          <a:lstStyle/>
          <a:p>
            <a:r>
              <a:rPr lang="de-CH" sz="1200" b="1" smtClean="0">
                <a:cs typeface="Arial" panose="020B0604020202020204" pitchFamily="34" charset="0"/>
              </a:rPr>
              <a:t>18 h</a:t>
            </a:r>
            <a:endParaRPr lang="en-GB" sz="1200" b="1">
              <a:cs typeface="Arial" panose="020B0604020202020204" pitchFamily="34" charset="0"/>
            </a:endParaRPr>
          </a:p>
        </p:txBody>
      </p:sp>
      <p:pic>
        <p:nvPicPr>
          <p:cNvPr id="48" name="Picture 3" descr="C:\Users\Raphael\Desktop 4\Temporary Export Files\A9 Nuclei Maturation 10h.tif"/>
          <p:cNvPicPr>
            <a:picLocks noChangeAspect="1" noChangeArrowheads="1"/>
          </p:cNvPicPr>
          <p:nvPr/>
        </p:nvPicPr>
        <p:blipFill>
          <a:blip r:embed="rId4"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68332" y="2173964"/>
            <a:ext cx="1687645"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Raphael\Desktop 4\Temporary Export Files\A9 Nuclei Maturation 14h.tif"/>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68332" y="3527860"/>
            <a:ext cx="1683206"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5" descr="C:\Users\Raphael\Desktop 4\Temporary Export Files\A9 Nuclei Maturation 18h.tif"/>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368332" y="4833296"/>
            <a:ext cx="1687645"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9" descr="C:\Users\Raphael\Desktop 4\Temporary Export Files\NB Nuclei Maturation 16h.tif"/>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927977" y="3527860"/>
            <a:ext cx="1687645"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C:\Users\Raphael\Desktop 4\Temporary Export Files\NB Nuclei Maturation 14h.tif"/>
          <p:cNvPicPr>
            <a:picLocks noChangeAspect="1" noChangeArrowheads="1"/>
          </p:cNvPicPr>
          <p:nvPr/>
        </p:nvPicPr>
        <p:blipFill>
          <a:blip r:embed="rId8"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927977" y="2173964"/>
            <a:ext cx="1687645"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C:\Users\Raphael\Desktop 4\Temporary Export Files\NB Nuclei Maturation 18h.tif"/>
          <p:cNvPicPr>
            <a:picLocks noChangeAspect="1" noChangeArrowheads="1"/>
          </p:cNvPicPr>
          <p:nvPr/>
        </p:nvPicPr>
        <p:blipFill>
          <a:blip r:embed="rId9"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927977" y="4833296"/>
            <a:ext cx="1687645" cy="126000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2"/>
          <p:cNvSpPr txBox="1"/>
          <p:nvPr/>
        </p:nvSpPr>
        <p:spPr>
          <a:xfrm>
            <a:off x="802646" y="1988970"/>
            <a:ext cx="460382" cy="246221"/>
          </a:xfrm>
          <a:prstGeom prst="rect">
            <a:avLst/>
          </a:prstGeom>
          <a:noFill/>
        </p:spPr>
        <p:txBody>
          <a:bodyPr wrap="none" rtlCol="0">
            <a:spAutoFit/>
          </a:bodyPr>
          <a:lstStyle/>
          <a:p>
            <a:r>
              <a:rPr lang="fr-CH" sz="1000" b="1" dirty="0" smtClean="0">
                <a:cs typeface="Arial" panose="020B0604020202020204" pitchFamily="34" charset="0"/>
              </a:rPr>
              <a:t>FC-P</a:t>
            </a:r>
            <a:r>
              <a:rPr lang="fr-CH" sz="1000" b="1" baseline="-25000" dirty="0" smtClean="0">
                <a:cs typeface="Arial" panose="020B0604020202020204" pitchFamily="34" charset="0"/>
              </a:rPr>
              <a:t>1</a:t>
            </a:r>
            <a:endParaRPr lang="en-GB" sz="1000" b="1" baseline="-25000" dirty="0">
              <a:cs typeface="Arial" panose="020B0604020202020204" pitchFamily="34" charset="0"/>
            </a:endParaRPr>
          </a:p>
        </p:txBody>
      </p:sp>
      <p:sp>
        <p:nvSpPr>
          <p:cNvPr id="55" name="TextBox 36"/>
          <p:cNvSpPr txBox="1"/>
          <p:nvPr/>
        </p:nvSpPr>
        <p:spPr>
          <a:xfrm>
            <a:off x="1189108" y="1988970"/>
            <a:ext cx="460382" cy="246221"/>
          </a:xfrm>
          <a:prstGeom prst="rect">
            <a:avLst/>
          </a:prstGeom>
          <a:noFill/>
        </p:spPr>
        <p:txBody>
          <a:bodyPr wrap="none" rtlCol="0">
            <a:spAutoFit/>
          </a:bodyPr>
          <a:lstStyle/>
          <a:p>
            <a:r>
              <a:rPr lang="fr-CH" sz="1000" b="1" dirty="0" smtClean="0">
                <a:cs typeface="Arial" panose="020B0604020202020204" pitchFamily="34" charset="0"/>
              </a:rPr>
              <a:t>FC-P</a:t>
            </a:r>
            <a:r>
              <a:rPr lang="fr-CH" sz="1000" b="1" baseline="-25000" dirty="0">
                <a:cs typeface="Arial" panose="020B0604020202020204" pitchFamily="34" charset="0"/>
              </a:rPr>
              <a:t>2</a:t>
            </a:r>
            <a:endParaRPr lang="en-GB" sz="1000" b="1" baseline="-25000" dirty="0">
              <a:cs typeface="Arial" panose="020B0604020202020204" pitchFamily="34" charset="0"/>
            </a:endParaRPr>
          </a:p>
        </p:txBody>
      </p:sp>
      <p:sp>
        <p:nvSpPr>
          <p:cNvPr id="56" name="TextBox 37"/>
          <p:cNvSpPr txBox="1"/>
          <p:nvPr/>
        </p:nvSpPr>
        <p:spPr>
          <a:xfrm>
            <a:off x="2314814" y="1982136"/>
            <a:ext cx="460382" cy="246221"/>
          </a:xfrm>
          <a:prstGeom prst="rect">
            <a:avLst/>
          </a:prstGeom>
          <a:noFill/>
        </p:spPr>
        <p:txBody>
          <a:bodyPr wrap="none" rtlCol="0">
            <a:spAutoFit/>
          </a:bodyPr>
          <a:lstStyle/>
          <a:p>
            <a:r>
              <a:rPr lang="fr-CH" sz="1000" b="1" dirty="0" smtClean="0">
                <a:cs typeface="Arial" panose="020B0604020202020204" pitchFamily="34" charset="0"/>
              </a:rPr>
              <a:t>FC-P</a:t>
            </a:r>
            <a:r>
              <a:rPr lang="fr-CH" sz="1000" b="1" baseline="-25000" dirty="0" smtClean="0">
                <a:cs typeface="Arial" panose="020B0604020202020204" pitchFamily="34" charset="0"/>
              </a:rPr>
              <a:t>1</a:t>
            </a:r>
            <a:endParaRPr lang="en-GB" sz="1000" b="1" baseline="-25000" dirty="0">
              <a:cs typeface="Arial" panose="020B0604020202020204" pitchFamily="34" charset="0"/>
            </a:endParaRPr>
          </a:p>
        </p:txBody>
      </p:sp>
      <p:sp>
        <p:nvSpPr>
          <p:cNvPr id="57" name="TextBox 38"/>
          <p:cNvSpPr txBox="1"/>
          <p:nvPr/>
        </p:nvSpPr>
        <p:spPr>
          <a:xfrm>
            <a:off x="2688116" y="1982136"/>
            <a:ext cx="460382" cy="246221"/>
          </a:xfrm>
          <a:prstGeom prst="rect">
            <a:avLst/>
          </a:prstGeom>
          <a:noFill/>
        </p:spPr>
        <p:txBody>
          <a:bodyPr wrap="none" rtlCol="0">
            <a:spAutoFit/>
          </a:bodyPr>
          <a:lstStyle/>
          <a:p>
            <a:r>
              <a:rPr lang="fr-CH" sz="1000" b="1" dirty="0" smtClean="0">
                <a:cs typeface="Arial" panose="020B0604020202020204" pitchFamily="34" charset="0"/>
              </a:rPr>
              <a:t>FC-P</a:t>
            </a:r>
            <a:r>
              <a:rPr lang="fr-CH" sz="1000" b="1" baseline="-25000" dirty="0">
                <a:cs typeface="Arial" panose="020B0604020202020204" pitchFamily="34" charset="0"/>
              </a:rPr>
              <a:t>2</a:t>
            </a:r>
            <a:endParaRPr lang="en-GB" sz="1000" b="1" baseline="-25000" dirty="0">
              <a:cs typeface="Arial" panose="020B0604020202020204" pitchFamily="34" charset="0"/>
            </a:endParaRPr>
          </a:p>
        </p:txBody>
      </p:sp>
      <p:cxnSp>
        <p:nvCxnSpPr>
          <p:cNvPr id="58" name="Gerade Verbindung 57"/>
          <p:cNvCxnSpPr/>
          <p:nvPr/>
        </p:nvCxnSpPr>
        <p:spPr>
          <a:xfrm>
            <a:off x="1117620" y="2271034"/>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nvCxnSpPr>
        <p:spPr>
          <a:xfrm>
            <a:off x="1273512" y="2271034"/>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a:xfrm>
            <a:off x="1273512" y="3622198"/>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a:xfrm>
            <a:off x="1117620" y="3626148"/>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1273512" y="4930318"/>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nvCxnSpPr>
        <p:spPr>
          <a:xfrm>
            <a:off x="1117620" y="4929850"/>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a:xfrm>
            <a:off x="2662226" y="2274568"/>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a:xfrm>
            <a:off x="2818118" y="2274568"/>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nvCxnSpPr>
        <p:spPr>
          <a:xfrm>
            <a:off x="2818118" y="3625732"/>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nvCxnSpPr>
        <p:spPr>
          <a:xfrm>
            <a:off x="2662226" y="3629682"/>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nvCxnSpPr>
        <p:spPr>
          <a:xfrm>
            <a:off x="2818118" y="4933852"/>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nvCxnSpPr>
        <p:spPr>
          <a:xfrm>
            <a:off x="2662226" y="4933384"/>
            <a:ext cx="0" cy="864000"/>
          </a:xfrm>
          <a:prstGeom prst="line">
            <a:avLst/>
          </a:prstGeom>
          <a:ln w="1905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502048" y="1706978"/>
            <a:ext cx="1354858" cy="261610"/>
          </a:xfrm>
          <a:prstGeom prst="rect">
            <a:avLst/>
          </a:prstGeom>
          <a:noFill/>
        </p:spPr>
        <p:txBody>
          <a:bodyPr wrap="none" rtlCol="0">
            <a:spAutoFit/>
          </a:bodyPr>
          <a:lstStyle/>
          <a:p>
            <a:r>
              <a:rPr lang="de-CH" sz="1100" b="1" dirty="0" smtClean="0"/>
              <a:t>(</a:t>
            </a:r>
            <a:r>
              <a:rPr lang="de-CH" sz="1100" b="1" dirty="0" err="1" smtClean="0"/>
              <a:t>Murine</a:t>
            </a:r>
            <a:r>
              <a:rPr lang="de-CH" sz="1100" b="1" dirty="0" smtClean="0"/>
              <a:t> </a:t>
            </a:r>
            <a:r>
              <a:rPr lang="de-CH" sz="1100" b="1" dirty="0" err="1" smtClean="0"/>
              <a:t>fibroblasts</a:t>
            </a:r>
            <a:r>
              <a:rPr lang="de-CH" sz="1100" b="1" dirty="0" smtClean="0"/>
              <a:t>)</a:t>
            </a:r>
            <a:endParaRPr lang="en-US" sz="1100" b="1" dirty="0"/>
          </a:p>
        </p:txBody>
      </p:sp>
      <p:sp>
        <p:nvSpPr>
          <p:cNvPr id="75" name="Textfeld 74"/>
          <p:cNvSpPr txBox="1"/>
          <p:nvPr/>
        </p:nvSpPr>
        <p:spPr>
          <a:xfrm>
            <a:off x="1979712" y="1706978"/>
            <a:ext cx="1747594" cy="261610"/>
          </a:xfrm>
          <a:prstGeom prst="rect">
            <a:avLst/>
          </a:prstGeom>
          <a:noFill/>
        </p:spPr>
        <p:txBody>
          <a:bodyPr wrap="none" rtlCol="0">
            <a:spAutoFit/>
          </a:bodyPr>
          <a:lstStyle/>
          <a:p>
            <a:r>
              <a:rPr lang="de-CH" sz="1100" b="1" dirty="0" smtClean="0"/>
              <a:t>(Human </a:t>
            </a:r>
            <a:r>
              <a:rPr lang="de-CH" sz="1100" b="1" dirty="0" err="1" smtClean="0"/>
              <a:t>transformed</a:t>
            </a:r>
            <a:r>
              <a:rPr lang="de-CH" sz="1100" b="1" dirty="0" smtClean="0"/>
              <a:t> </a:t>
            </a:r>
            <a:r>
              <a:rPr lang="de-CH" sz="1100" b="1" dirty="0" err="1" smtClean="0"/>
              <a:t>cells</a:t>
            </a:r>
            <a:r>
              <a:rPr lang="de-CH" sz="1100" b="1" dirty="0" smtClean="0"/>
              <a:t>)</a:t>
            </a:r>
            <a:endParaRPr lang="en-US" sz="1100" b="1" dirty="0"/>
          </a:p>
        </p:txBody>
      </p:sp>
      <p:sp>
        <p:nvSpPr>
          <p:cNvPr id="36" name="Textfeld 37"/>
          <p:cNvSpPr txBox="1"/>
          <p:nvPr/>
        </p:nvSpPr>
        <p:spPr>
          <a:xfrm>
            <a:off x="6950211" y="2649155"/>
            <a:ext cx="576064" cy="276999"/>
          </a:xfrm>
          <a:prstGeom prst="rect">
            <a:avLst/>
          </a:prstGeom>
          <a:noFill/>
        </p:spPr>
        <p:txBody>
          <a:bodyPr wrap="square" rtlCol="0">
            <a:spAutoFit/>
          </a:bodyPr>
          <a:lstStyle/>
          <a:p>
            <a:r>
              <a:rPr lang="de-CH" sz="1200" b="1" dirty="0">
                <a:cs typeface="Arial" panose="020B0604020202020204" pitchFamily="34" charset="0"/>
              </a:rPr>
              <a:t>2</a:t>
            </a:r>
            <a:r>
              <a:rPr lang="de-CH" sz="1200" b="1" dirty="0" smtClean="0">
                <a:cs typeface="Arial" panose="020B0604020202020204" pitchFamily="34" charset="0"/>
              </a:rPr>
              <a:t>4 h</a:t>
            </a:r>
            <a:endParaRPr lang="en-GB" sz="1200" b="1" dirty="0">
              <a:cs typeface="Arial" panose="020B0604020202020204" pitchFamily="34" charset="0"/>
            </a:endParaRPr>
          </a:p>
        </p:txBody>
      </p:sp>
      <p:sp>
        <p:nvSpPr>
          <p:cNvPr id="37" name="Textfeld 37"/>
          <p:cNvSpPr txBox="1"/>
          <p:nvPr/>
        </p:nvSpPr>
        <p:spPr>
          <a:xfrm>
            <a:off x="6950211" y="3947175"/>
            <a:ext cx="576064" cy="276999"/>
          </a:xfrm>
          <a:prstGeom prst="rect">
            <a:avLst/>
          </a:prstGeom>
          <a:noFill/>
        </p:spPr>
        <p:txBody>
          <a:bodyPr wrap="square" rtlCol="0">
            <a:spAutoFit/>
          </a:bodyPr>
          <a:lstStyle/>
          <a:p>
            <a:r>
              <a:rPr lang="de-CH" sz="1200" b="1" dirty="0" smtClean="0">
                <a:cs typeface="Arial" panose="020B0604020202020204" pitchFamily="34" charset="0"/>
              </a:rPr>
              <a:t>48 h</a:t>
            </a:r>
            <a:endParaRPr lang="en-GB" sz="1200" b="1" dirty="0">
              <a:cs typeface="Arial" panose="020B0604020202020204" pitchFamily="34" charset="0"/>
            </a:endParaRPr>
          </a:p>
        </p:txBody>
      </p:sp>
      <p:pic>
        <p:nvPicPr>
          <p:cNvPr id="38" name="Picture 2" descr="C:\Users\Raphael\Desktop 4\Temporary Export Files\WT transfection 48 hpT absolute.tif"/>
          <p:cNvPicPr>
            <a:picLocks noChangeAspect="1" noChangeArrowheads="1"/>
          </p:cNvPicPr>
          <p:nvPr/>
        </p:nvPicPr>
        <p:blipFill>
          <a:blip r:embed="rId10"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5652120" y="3855344"/>
            <a:ext cx="1837839" cy="1260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C:\Users\Raphael\Desktop 4\Temporary Export Files\WT transfection 24 hpT absolute.tif"/>
          <p:cNvPicPr>
            <a:picLocks noChangeAspect="1" noChangeArrowheads="1"/>
          </p:cNvPicPr>
          <p:nvPr/>
        </p:nvPicPr>
        <p:blipFill>
          <a:blip r:embed="rId11"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5655979" y="2549908"/>
            <a:ext cx="1837839" cy="1260000"/>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Gerade Verbindung 69"/>
          <p:cNvCxnSpPr/>
          <p:nvPr/>
        </p:nvCxnSpPr>
        <p:spPr>
          <a:xfrm>
            <a:off x="6852684" y="2647188"/>
            <a:ext cx="0" cy="864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nvCxnSpPr>
        <p:spPr>
          <a:xfrm>
            <a:off x="6663024" y="2651138"/>
            <a:ext cx="0" cy="864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852684" y="3955308"/>
            <a:ext cx="0" cy="864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nvCxnSpPr>
        <p:spPr>
          <a:xfrm>
            <a:off x="6663024" y="3954840"/>
            <a:ext cx="0" cy="864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4" name="TextBox 37"/>
          <p:cNvSpPr txBox="1"/>
          <p:nvPr/>
        </p:nvSpPr>
        <p:spPr>
          <a:xfrm>
            <a:off x="6319634" y="2464104"/>
            <a:ext cx="532518" cy="246221"/>
          </a:xfrm>
          <a:prstGeom prst="rect">
            <a:avLst/>
          </a:prstGeom>
          <a:noFill/>
        </p:spPr>
        <p:txBody>
          <a:bodyPr wrap="none" rtlCol="0">
            <a:spAutoFit/>
          </a:bodyPr>
          <a:lstStyle/>
          <a:p>
            <a:r>
              <a:rPr lang="fr-CH" sz="1000" b="1" dirty="0" smtClean="0">
                <a:latin typeface="Arial" panose="020B0604020202020204" pitchFamily="34" charset="0"/>
                <a:cs typeface="Arial" panose="020B0604020202020204" pitchFamily="34" charset="0"/>
              </a:rPr>
              <a:t>FC-P</a:t>
            </a:r>
            <a:r>
              <a:rPr lang="fr-CH" sz="1000" b="1" baseline="-25000" dirty="0" smtClean="0">
                <a:latin typeface="Arial" panose="020B0604020202020204" pitchFamily="34" charset="0"/>
                <a:cs typeface="Arial" panose="020B0604020202020204" pitchFamily="34" charset="0"/>
              </a:rPr>
              <a:t>1</a:t>
            </a:r>
            <a:endParaRPr lang="en-GB" sz="1000" b="1" baseline="-25000" dirty="0">
              <a:latin typeface="Arial" panose="020B0604020202020204" pitchFamily="34" charset="0"/>
              <a:cs typeface="Arial" panose="020B0604020202020204" pitchFamily="34" charset="0"/>
            </a:endParaRPr>
          </a:p>
        </p:txBody>
      </p:sp>
      <p:sp>
        <p:nvSpPr>
          <p:cNvPr id="76" name="TextBox 38"/>
          <p:cNvSpPr txBox="1"/>
          <p:nvPr/>
        </p:nvSpPr>
        <p:spPr>
          <a:xfrm>
            <a:off x="6708594" y="2464104"/>
            <a:ext cx="532518" cy="246221"/>
          </a:xfrm>
          <a:prstGeom prst="rect">
            <a:avLst/>
          </a:prstGeom>
          <a:noFill/>
        </p:spPr>
        <p:txBody>
          <a:bodyPr wrap="none" rtlCol="0">
            <a:spAutoFit/>
          </a:bodyPr>
          <a:lstStyle/>
          <a:p>
            <a:r>
              <a:rPr lang="fr-CH" sz="1000" b="1" dirty="0" smtClean="0">
                <a:latin typeface="Arial" panose="020B0604020202020204" pitchFamily="34" charset="0"/>
                <a:cs typeface="Arial" panose="020B0604020202020204" pitchFamily="34" charset="0"/>
              </a:rPr>
              <a:t>FC-P</a:t>
            </a:r>
            <a:r>
              <a:rPr lang="fr-CH" sz="1000" b="1" baseline="-25000" dirty="0">
                <a:latin typeface="Arial" panose="020B0604020202020204" pitchFamily="34" charset="0"/>
                <a:cs typeface="Arial" panose="020B0604020202020204" pitchFamily="34" charset="0"/>
              </a:rPr>
              <a:t>2</a:t>
            </a:r>
            <a:endParaRPr lang="en-GB" sz="1000" b="1" baseline="-25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85320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801686" y="4484587"/>
            <a:ext cx="8044503" cy="323165"/>
          </a:xfrm>
          <a:prstGeom prst="rect">
            <a:avLst/>
          </a:prstGeom>
          <a:noFill/>
        </p:spPr>
        <p:txBody>
          <a:bodyPr wrap="square" rtlCol="0">
            <a:spAutoFit/>
          </a:bodyPr>
          <a:lstStyle/>
          <a:p>
            <a:r>
              <a:rPr lang="de-DE" sz="1500" b="1" dirty="0" smtClean="0">
                <a:latin typeface="Arial" panose="020B0604020202020204" pitchFamily="34" charset="0"/>
                <a:cs typeface="Arial" panose="020B0604020202020204" pitchFamily="34" charset="0"/>
              </a:rPr>
              <a:t>  H</a:t>
            </a:r>
            <a:r>
              <a:rPr lang="de-DE" sz="1500" b="1" baseline="-25000" dirty="0" smtClean="0">
                <a:latin typeface="Arial" panose="020B0604020202020204" pitchFamily="34" charset="0"/>
                <a:cs typeface="Arial" panose="020B0604020202020204" pitchFamily="34" charset="0"/>
              </a:rPr>
              <a:t>2</a:t>
            </a:r>
            <a:r>
              <a:rPr lang="de-DE" sz="1500" b="1" dirty="0" smtClean="0">
                <a:latin typeface="Arial" panose="020B0604020202020204" pitchFamily="34" charset="0"/>
                <a:cs typeface="Arial" panose="020B0604020202020204" pitchFamily="34" charset="0"/>
              </a:rPr>
              <a:t>N  M</a:t>
            </a:r>
            <a:r>
              <a:rPr lang="de-DE" sz="1500" b="1" dirty="0" smtClean="0">
                <a:solidFill>
                  <a:srgbClr val="FF0000"/>
                </a:solidFill>
                <a:latin typeface="Arial" panose="020B0604020202020204" pitchFamily="34" charset="0"/>
                <a:cs typeface="Arial" panose="020B0604020202020204" pitchFamily="34" charset="0"/>
              </a:rPr>
              <a:t>S</a:t>
            </a:r>
            <a:r>
              <a:rPr lang="de-DE" sz="1500" b="1" dirty="0" smtClean="0">
                <a:latin typeface="Arial" panose="020B0604020202020204" pitchFamily="34" charset="0"/>
                <a:cs typeface="Arial" panose="020B0604020202020204" pitchFamily="34" charset="0"/>
              </a:rPr>
              <a:t>DGT</a:t>
            </a:r>
            <a:r>
              <a:rPr lang="de-DE" sz="1500" b="1" dirty="0" smtClean="0">
                <a:solidFill>
                  <a:srgbClr val="FF0000"/>
                </a:solidFill>
                <a:latin typeface="Arial" panose="020B0604020202020204" pitchFamily="34" charset="0"/>
                <a:cs typeface="Arial" panose="020B0604020202020204" pitchFamily="34" charset="0"/>
              </a:rPr>
              <a:t>S</a:t>
            </a:r>
            <a:r>
              <a:rPr lang="de-DE" sz="1500" b="1" dirty="0" smtClean="0">
                <a:latin typeface="Arial" panose="020B0604020202020204" pitchFamily="34" charset="0"/>
                <a:cs typeface="Arial" panose="020B0604020202020204" pitchFamily="34" charset="0"/>
              </a:rPr>
              <a:t>QPD</a:t>
            </a:r>
            <a:r>
              <a:rPr lang="de-DE" sz="1500" b="1" dirty="0" smtClean="0">
                <a:solidFill>
                  <a:srgbClr val="FF0000"/>
                </a:solidFill>
                <a:latin typeface="Arial" panose="020B0604020202020204" pitchFamily="34" charset="0"/>
                <a:cs typeface="Arial" panose="020B0604020202020204" pitchFamily="34" charset="0"/>
              </a:rPr>
              <a:t>S</a:t>
            </a:r>
            <a:r>
              <a:rPr lang="de-DE" sz="1500" b="1" dirty="0" smtClean="0">
                <a:latin typeface="Arial" panose="020B0604020202020204" pitchFamily="34" charset="0"/>
                <a:cs typeface="Arial" panose="020B0604020202020204" pitchFamily="34" charset="0"/>
              </a:rPr>
              <a:t>GNAVH</a:t>
            </a:r>
            <a:r>
              <a:rPr lang="de-DE" sz="1500" b="1" dirty="0" smtClean="0">
                <a:solidFill>
                  <a:srgbClr val="FF0000"/>
                </a:solidFill>
                <a:latin typeface="Arial" panose="020B0604020202020204" pitchFamily="34" charset="0"/>
                <a:cs typeface="Arial" panose="020B0604020202020204" pitchFamily="34" charset="0"/>
              </a:rPr>
              <a:t>S</a:t>
            </a:r>
            <a:r>
              <a:rPr lang="de-DE" sz="1500" b="1" dirty="0" smtClean="0">
                <a:latin typeface="Arial" panose="020B0604020202020204" pitchFamily="34" charset="0"/>
                <a:cs typeface="Arial" panose="020B0604020202020204" pitchFamily="34" charset="0"/>
              </a:rPr>
              <a:t>AARVERAADGPGG</a:t>
            </a:r>
            <a:r>
              <a:rPr lang="de-DE" sz="1500" b="1" dirty="0" smtClean="0">
                <a:solidFill>
                  <a:srgbClr val="FF0000"/>
                </a:solidFill>
                <a:latin typeface="Arial" panose="020B0604020202020204" pitchFamily="34" charset="0"/>
                <a:cs typeface="Arial" panose="020B0604020202020204" pitchFamily="34" charset="0"/>
              </a:rPr>
              <a:t>S</a:t>
            </a:r>
            <a:r>
              <a:rPr lang="de-DE" sz="1500" b="1" dirty="0" smtClean="0">
                <a:latin typeface="Arial" panose="020B0604020202020204" pitchFamily="34" charset="0"/>
                <a:cs typeface="Arial" panose="020B0604020202020204" pitchFamily="34" charset="0"/>
              </a:rPr>
              <a:t>GGGGSGGGGVGVSTGS      COOH</a:t>
            </a:r>
            <a:endParaRPr lang="de-DE" sz="1500" b="1" dirty="0">
              <a:latin typeface="Arial" panose="020B0604020202020204" pitchFamily="34" charset="0"/>
              <a:cs typeface="Arial" panose="020B0604020202020204" pitchFamily="34" charset="0"/>
            </a:endParaRPr>
          </a:p>
        </p:txBody>
      </p:sp>
      <p:cxnSp>
        <p:nvCxnSpPr>
          <p:cNvPr id="5" name="Gerade Verbindung 4"/>
          <p:cNvCxnSpPr/>
          <p:nvPr/>
        </p:nvCxnSpPr>
        <p:spPr>
          <a:xfrm>
            <a:off x="1342845" y="4638248"/>
            <a:ext cx="72000" cy="0"/>
          </a:xfrm>
          <a:prstGeom prst="line">
            <a:avLst/>
          </a:prstGeom>
          <a:ln w="12700">
            <a:prstDash val="solid"/>
          </a:ln>
        </p:spPr>
        <p:style>
          <a:lnRef idx="1">
            <a:schemeClr val="dk1"/>
          </a:lnRef>
          <a:fillRef idx="0">
            <a:schemeClr val="dk1"/>
          </a:fillRef>
          <a:effectRef idx="0">
            <a:schemeClr val="dk1"/>
          </a:effectRef>
          <a:fontRef idx="minor">
            <a:schemeClr val="tx1"/>
          </a:fontRef>
        </p:style>
      </p:cxnSp>
      <p:cxnSp>
        <p:nvCxnSpPr>
          <p:cNvPr id="6" name="Gerade Verbindung 5"/>
          <p:cNvCxnSpPr/>
          <p:nvPr/>
        </p:nvCxnSpPr>
        <p:spPr>
          <a:xfrm flipH="1">
            <a:off x="7786320" y="4638248"/>
            <a:ext cx="252000" cy="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 name="Gerade Verbindung 6"/>
          <p:cNvCxnSpPr/>
          <p:nvPr/>
        </p:nvCxnSpPr>
        <p:spPr>
          <a:xfrm>
            <a:off x="1522019"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8" name="Gerade Verbindung 7"/>
          <p:cNvCxnSpPr/>
          <p:nvPr/>
        </p:nvCxnSpPr>
        <p:spPr>
          <a:xfrm>
            <a:off x="2087450"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9" name="Gerade Verbindung 8"/>
          <p:cNvCxnSpPr/>
          <p:nvPr/>
        </p:nvCxnSpPr>
        <p:spPr>
          <a:xfrm>
            <a:off x="2750572"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0" name="Gerade Verbindung 9"/>
          <p:cNvCxnSpPr/>
          <p:nvPr/>
        </p:nvCxnSpPr>
        <p:spPr>
          <a:xfrm>
            <a:off x="3420229"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1" name="Gerade Verbindung 10"/>
          <p:cNvCxnSpPr/>
          <p:nvPr/>
        </p:nvCxnSpPr>
        <p:spPr>
          <a:xfrm>
            <a:off x="4072858"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2" name="Gerade Verbindung 11"/>
          <p:cNvCxnSpPr/>
          <p:nvPr/>
        </p:nvCxnSpPr>
        <p:spPr>
          <a:xfrm>
            <a:off x="4729377"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3" name="Gerade Verbindung 12"/>
          <p:cNvCxnSpPr/>
          <p:nvPr/>
        </p:nvCxnSpPr>
        <p:spPr>
          <a:xfrm>
            <a:off x="5435713"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4" name="Gerade Verbindung 13"/>
          <p:cNvCxnSpPr/>
          <p:nvPr/>
        </p:nvCxnSpPr>
        <p:spPr>
          <a:xfrm>
            <a:off x="6151012"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 name="Gerade Verbindung 14"/>
          <p:cNvCxnSpPr/>
          <p:nvPr/>
        </p:nvCxnSpPr>
        <p:spPr>
          <a:xfrm>
            <a:off x="6865178"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 name="Gerade Verbindung 15"/>
          <p:cNvCxnSpPr/>
          <p:nvPr/>
        </p:nvCxnSpPr>
        <p:spPr>
          <a:xfrm>
            <a:off x="7518247" y="4775336"/>
            <a:ext cx="0" cy="10800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17" name="Textfeld 16"/>
          <p:cNvSpPr txBox="1"/>
          <p:nvPr/>
        </p:nvSpPr>
        <p:spPr>
          <a:xfrm>
            <a:off x="1387512" y="4848821"/>
            <a:ext cx="338284" cy="307777"/>
          </a:xfrm>
          <a:prstGeom prst="rect">
            <a:avLst/>
          </a:prstGeom>
          <a:noFill/>
        </p:spPr>
        <p:txBody>
          <a:bodyPr wrap="square" rtlCol="0">
            <a:spAutoFit/>
          </a:bodyPr>
          <a:lstStyle/>
          <a:p>
            <a:r>
              <a:rPr lang="de-CH" sz="1400" b="1" dirty="0" smtClean="0"/>
              <a:t>1</a:t>
            </a:r>
            <a:endParaRPr lang="de-DE" sz="1400" b="1" dirty="0"/>
          </a:p>
        </p:txBody>
      </p:sp>
      <p:sp>
        <p:nvSpPr>
          <p:cNvPr id="18" name="Textfeld 17"/>
          <p:cNvSpPr txBox="1"/>
          <p:nvPr/>
        </p:nvSpPr>
        <p:spPr>
          <a:xfrm>
            <a:off x="1951553" y="4848821"/>
            <a:ext cx="338284" cy="307777"/>
          </a:xfrm>
          <a:prstGeom prst="rect">
            <a:avLst/>
          </a:prstGeom>
          <a:noFill/>
        </p:spPr>
        <p:txBody>
          <a:bodyPr wrap="square" rtlCol="0">
            <a:spAutoFit/>
          </a:bodyPr>
          <a:lstStyle/>
          <a:p>
            <a:r>
              <a:rPr lang="de-CH" sz="1400" b="1" dirty="0"/>
              <a:t>5</a:t>
            </a:r>
            <a:endParaRPr lang="de-DE" sz="1400" b="1" dirty="0"/>
          </a:p>
        </p:txBody>
      </p:sp>
      <p:sp>
        <p:nvSpPr>
          <p:cNvPr id="19" name="Textfeld 18"/>
          <p:cNvSpPr txBox="1"/>
          <p:nvPr/>
        </p:nvSpPr>
        <p:spPr>
          <a:xfrm>
            <a:off x="2565942" y="4848821"/>
            <a:ext cx="422426" cy="307777"/>
          </a:xfrm>
          <a:prstGeom prst="rect">
            <a:avLst/>
          </a:prstGeom>
          <a:noFill/>
        </p:spPr>
        <p:txBody>
          <a:bodyPr wrap="square" rtlCol="0">
            <a:spAutoFit/>
          </a:bodyPr>
          <a:lstStyle/>
          <a:p>
            <a:r>
              <a:rPr lang="de-CH" sz="1400" b="1" dirty="0" smtClean="0"/>
              <a:t>10</a:t>
            </a:r>
            <a:endParaRPr lang="de-DE" sz="1400" b="1" dirty="0"/>
          </a:p>
        </p:txBody>
      </p:sp>
      <p:sp>
        <p:nvSpPr>
          <p:cNvPr id="20" name="Textfeld 19"/>
          <p:cNvSpPr txBox="1"/>
          <p:nvPr/>
        </p:nvSpPr>
        <p:spPr>
          <a:xfrm>
            <a:off x="3231736" y="4848821"/>
            <a:ext cx="453392" cy="307777"/>
          </a:xfrm>
          <a:prstGeom prst="rect">
            <a:avLst/>
          </a:prstGeom>
          <a:noFill/>
        </p:spPr>
        <p:txBody>
          <a:bodyPr wrap="square" rtlCol="0">
            <a:spAutoFit/>
          </a:bodyPr>
          <a:lstStyle/>
          <a:p>
            <a:r>
              <a:rPr lang="de-CH" sz="1400" b="1" dirty="0" smtClean="0"/>
              <a:t>15</a:t>
            </a:r>
            <a:endParaRPr lang="de-DE" sz="1400" b="1" dirty="0"/>
          </a:p>
        </p:txBody>
      </p:sp>
      <p:sp>
        <p:nvSpPr>
          <p:cNvPr id="21" name="Textfeld 20"/>
          <p:cNvSpPr txBox="1"/>
          <p:nvPr/>
        </p:nvSpPr>
        <p:spPr>
          <a:xfrm>
            <a:off x="3886112" y="4848821"/>
            <a:ext cx="457200" cy="307777"/>
          </a:xfrm>
          <a:prstGeom prst="rect">
            <a:avLst/>
          </a:prstGeom>
          <a:noFill/>
        </p:spPr>
        <p:txBody>
          <a:bodyPr wrap="square" rtlCol="0">
            <a:spAutoFit/>
          </a:bodyPr>
          <a:lstStyle/>
          <a:p>
            <a:r>
              <a:rPr lang="de-CH" sz="1400" b="1" dirty="0" smtClean="0"/>
              <a:t>20</a:t>
            </a:r>
            <a:endParaRPr lang="de-DE" sz="1400" b="1" dirty="0"/>
          </a:p>
        </p:txBody>
      </p:sp>
      <p:sp>
        <p:nvSpPr>
          <p:cNvPr id="22" name="Textfeld 21"/>
          <p:cNvSpPr txBox="1"/>
          <p:nvPr/>
        </p:nvSpPr>
        <p:spPr>
          <a:xfrm>
            <a:off x="4531997" y="4848821"/>
            <a:ext cx="394760" cy="307777"/>
          </a:xfrm>
          <a:prstGeom prst="rect">
            <a:avLst/>
          </a:prstGeom>
          <a:noFill/>
        </p:spPr>
        <p:txBody>
          <a:bodyPr wrap="square" rtlCol="0">
            <a:spAutoFit/>
          </a:bodyPr>
          <a:lstStyle/>
          <a:p>
            <a:r>
              <a:rPr lang="de-CH" sz="1400" b="1" dirty="0" smtClean="0"/>
              <a:t>25</a:t>
            </a:r>
            <a:endParaRPr lang="de-DE" sz="1400" b="1" dirty="0"/>
          </a:p>
        </p:txBody>
      </p:sp>
      <p:sp>
        <p:nvSpPr>
          <p:cNvPr id="23" name="Textfeld 22"/>
          <p:cNvSpPr txBox="1"/>
          <p:nvPr/>
        </p:nvSpPr>
        <p:spPr>
          <a:xfrm>
            <a:off x="5239282" y="4848821"/>
            <a:ext cx="395584" cy="307777"/>
          </a:xfrm>
          <a:prstGeom prst="rect">
            <a:avLst/>
          </a:prstGeom>
          <a:noFill/>
        </p:spPr>
        <p:txBody>
          <a:bodyPr wrap="square" rtlCol="0">
            <a:spAutoFit/>
          </a:bodyPr>
          <a:lstStyle/>
          <a:p>
            <a:r>
              <a:rPr lang="de-CH" sz="1400" b="1" dirty="0" smtClean="0"/>
              <a:t>30</a:t>
            </a:r>
            <a:endParaRPr lang="de-DE" sz="1400" b="1" dirty="0"/>
          </a:p>
        </p:txBody>
      </p:sp>
      <p:sp>
        <p:nvSpPr>
          <p:cNvPr id="24" name="Textfeld 23"/>
          <p:cNvSpPr txBox="1"/>
          <p:nvPr/>
        </p:nvSpPr>
        <p:spPr>
          <a:xfrm>
            <a:off x="5954775" y="4848821"/>
            <a:ext cx="395196" cy="307777"/>
          </a:xfrm>
          <a:prstGeom prst="rect">
            <a:avLst/>
          </a:prstGeom>
          <a:noFill/>
        </p:spPr>
        <p:txBody>
          <a:bodyPr wrap="square" rtlCol="0">
            <a:spAutoFit/>
          </a:bodyPr>
          <a:lstStyle/>
          <a:p>
            <a:r>
              <a:rPr lang="de-CH" sz="1400" b="1" dirty="0" smtClean="0"/>
              <a:t>35</a:t>
            </a:r>
            <a:endParaRPr lang="de-DE" sz="1400" b="1" dirty="0"/>
          </a:p>
        </p:txBody>
      </p:sp>
      <p:sp>
        <p:nvSpPr>
          <p:cNvPr id="25" name="Textfeld 24"/>
          <p:cNvSpPr txBox="1"/>
          <p:nvPr/>
        </p:nvSpPr>
        <p:spPr>
          <a:xfrm>
            <a:off x="6669230" y="4848821"/>
            <a:ext cx="395196" cy="307777"/>
          </a:xfrm>
          <a:prstGeom prst="rect">
            <a:avLst/>
          </a:prstGeom>
          <a:noFill/>
        </p:spPr>
        <p:txBody>
          <a:bodyPr wrap="square" rtlCol="0">
            <a:spAutoFit/>
          </a:bodyPr>
          <a:lstStyle/>
          <a:p>
            <a:r>
              <a:rPr lang="de-CH" sz="1400" b="1" dirty="0" smtClean="0"/>
              <a:t>40</a:t>
            </a:r>
            <a:endParaRPr lang="de-DE" sz="1400" b="1" dirty="0"/>
          </a:p>
        </p:txBody>
      </p:sp>
      <p:sp>
        <p:nvSpPr>
          <p:cNvPr id="26" name="Textfeld 25"/>
          <p:cNvSpPr txBox="1"/>
          <p:nvPr/>
        </p:nvSpPr>
        <p:spPr>
          <a:xfrm>
            <a:off x="7317556" y="4848821"/>
            <a:ext cx="395196" cy="307777"/>
          </a:xfrm>
          <a:prstGeom prst="rect">
            <a:avLst/>
          </a:prstGeom>
          <a:noFill/>
        </p:spPr>
        <p:txBody>
          <a:bodyPr wrap="square" rtlCol="0">
            <a:spAutoFit/>
          </a:bodyPr>
          <a:lstStyle/>
          <a:p>
            <a:r>
              <a:rPr lang="de-CH" sz="1400" b="1" dirty="0" smtClean="0"/>
              <a:t>45</a:t>
            </a:r>
            <a:endParaRPr lang="de-DE" sz="1400" b="1" dirty="0"/>
          </a:p>
        </p:txBody>
      </p:sp>
      <p:sp>
        <p:nvSpPr>
          <p:cNvPr id="27" name="Abgerundetes Rechteck 26"/>
          <p:cNvSpPr/>
          <p:nvPr/>
        </p:nvSpPr>
        <p:spPr>
          <a:xfrm>
            <a:off x="1583684" y="4094627"/>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sp>
        <p:nvSpPr>
          <p:cNvPr id="28" name="Textfeld 27"/>
          <p:cNvSpPr txBox="1"/>
          <p:nvPr/>
        </p:nvSpPr>
        <p:spPr>
          <a:xfrm>
            <a:off x="1519433" y="4077072"/>
            <a:ext cx="395196" cy="323165"/>
          </a:xfrm>
          <a:prstGeom prst="rect">
            <a:avLst/>
          </a:prstGeom>
          <a:noFill/>
          <a:ln>
            <a:noFill/>
          </a:ln>
        </p:spPr>
        <p:txBody>
          <a:bodyPr wrap="square" rtlCol="0">
            <a:spAutoFit/>
          </a:bodyPr>
          <a:lstStyle/>
          <a:p>
            <a:r>
              <a:rPr lang="de-CH" sz="1500" b="1" dirty="0" smtClean="0">
                <a:latin typeface="Arial" panose="020B0604020202020204" pitchFamily="34" charset="0"/>
                <a:cs typeface="Arial" panose="020B0604020202020204" pitchFamily="34" charset="0"/>
              </a:rPr>
              <a:t>G</a:t>
            </a:r>
            <a:endParaRPr lang="de-DE" sz="1500" b="1" dirty="0">
              <a:latin typeface="Arial" panose="020B0604020202020204" pitchFamily="34" charset="0"/>
              <a:cs typeface="Arial" panose="020B0604020202020204" pitchFamily="34" charset="0"/>
            </a:endParaRPr>
          </a:p>
        </p:txBody>
      </p:sp>
      <p:cxnSp>
        <p:nvCxnSpPr>
          <p:cNvPr id="29" name="Gerade Verbindung 28"/>
          <p:cNvCxnSpPr/>
          <p:nvPr/>
        </p:nvCxnSpPr>
        <p:spPr>
          <a:xfrm>
            <a:off x="1685052" y="4389351"/>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sp>
        <p:nvSpPr>
          <p:cNvPr id="30" name="Abgerundetes Rechteck 29"/>
          <p:cNvSpPr/>
          <p:nvPr/>
        </p:nvSpPr>
        <p:spPr>
          <a:xfrm>
            <a:off x="2095782" y="4094627"/>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sp>
        <p:nvSpPr>
          <p:cNvPr id="31" name="Textfeld 30"/>
          <p:cNvSpPr txBox="1"/>
          <p:nvPr/>
        </p:nvSpPr>
        <p:spPr>
          <a:xfrm>
            <a:off x="2039904" y="4077072"/>
            <a:ext cx="395196" cy="323165"/>
          </a:xfrm>
          <a:prstGeom prst="rect">
            <a:avLst/>
          </a:prstGeom>
          <a:noFill/>
          <a:ln>
            <a:noFill/>
          </a:ln>
        </p:spPr>
        <p:txBody>
          <a:bodyPr wrap="square" rtlCol="0">
            <a:spAutoFit/>
          </a:bodyPr>
          <a:lstStyle/>
          <a:p>
            <a:r>
              <a:rPr lang="de-CH" sz="1500" b="1" dirty="0" smtClean="0">
                <a:latin typeface="Arial" panose="020B0604020202020204" pitchFamily="34" charset="0"/>
                <a:cs typeface="Arial" panose="020B0604020202020204" pitchFamily="34" charset="0"/>
              </a:rPr>
              <a:t>G</a:t>
            </a:r>
            <a:endParaRPr lang="de-DE" sz="1500" b="1" dirty="0">
              <a:latin typeface="Arial" panose="020B0604020202020204" pitchFamily="34" charset="0"/>
              <a:cs typeface="Arial" panose="020B0604020202020204" pitchFamily="34" charset="0"/>
            </a:endParaRPr>
          </a:p>
        </p:txBody>
      </p:sp>
      <p:cxnSp>
        <p:nvCxnSpPr>
          <p:cNvPr id="32" name="Gerade Verbindung 31"/>
          <p:cNvCxnSpPr/>
          <p:nvPr/>
        </p:nvCxnSpPr>
        <p:spPr>
          <a:xfrm>
            <a:off x="2205776" y="4389351"/>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sp>
        <p:nvSpPr>
          <p:cNvPr id="33" name="Abgerundetes Rechteck 32"/>
          <p:cNvSpPr/>
          <p:nvPr/>
        </p:nvSpPr>
        <p:spPr>
          <a:xfrm>
            <a:off x="3452907" y="4094627"/>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sp>
        <p:nvSpPr>
          <p:cNvPr id="34" name="Textfeld 33"/>
          <p:cNvSpPr txBox="1"/>
          <p:nvPr/>
        </p:nvSpPr>
        <p:spPr>
          <a:xfrm>
            <a:off x="3391520" y="4077072"/>
            <a:ext cx="395196" cy="323165"/>
          </a:xfrm>
          <a:prstGeom prst="rect">
            <a:avLst/>
          </a:prstGeom>
          <a:noFill/>
          <a:ln>
            <a:noFill/>
          </a:ln>
        </p:spPr>
        <p:txBody>
          <a:bodyPr wrap="square" rtlCol="0">
            <a:spAutoFit/>
          </a:bodyPr>
          <a:lstStyle/>
          <a:p>
            <a:r>
              <a:rPr lang="de-CH" sz="1500" b="1" dirty="0" smtClean="0">
                <a:latin typeface="Arial" panose="020B0604020202020204" pitchFamily="34" charset="0"/>
                <a:cs typeface="Arial" panose="020B0604020202020204" pitchFamily="34" charset="0"/>
              </a:rPr>
              <a:t>G</a:t>
            </a:r>
            <a:endParaRPr lang="de-DE" sz="1500" b="1" dirty="0">
              <a:latin typeface="Arial" panose="020B0604020202020204" pitchFamily="34" charset="0"/>
              <a:cs typeface="Arial" panose="020B0604020202020204" pitchFamily="34" charset="0"/>
            </a:endParaRPr>
          </a:p>
        </p:txBody>
      </p:sp>
      <p:cxnSp>
        <p:nvCxnSpPr>
          <p:cNvPr id="35" name="Gerade Verbindung 34"/>
          <p:cNvCxnSpPr/>
          <p:nvPr/>
        </p:nvCxnSpPr>
        <p:spPr>
          <a:xfrm>
            <a:off x="3558634" y="4389351"/>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sp>
        <p:nvSpPr>
          <p:cNvPr id="36" name="Abgerundetes Rechteck 35"/>
          <p:cNvSpPr/>
          <p:nvPr/>
        </p:nvSpPr>
        <p:spPr>
          <a:xfrm>
            <a:off x="5375533" y="4094627"/>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sp>
        <p:nvSpPr>
          <p:cNvPr id="37" name="Textfeld 36"/>
          <p:cNvSpPr txBox="1"/>
          <p:nvPr/>
        </p:nvSpPr>
        <p:spPr>
          <a:xfrm>
            <a:off x="5319655" y="4077072"/>
            <a:ext cx="395196" cy="323165"/>
          </a:xfrm>
          <a:prstGeom prst="rect">
            <a:avLst/>
          </a:prstGeom>
          <a:noFill/>
          <a:ln>
            <a:noFill/>
          </a:ln>
        </p:spPr>
        <p:txBody>
          <a:bodyPr wrap="square" rtlCol="0">
            <a:spAutoFit/>
          </a:bodyPr>
          <a:lstStyle/>
          <a:p>
            <a:r>
              <a:rPr lang="de-CH" sz="1500" b="1" dirty="0" smtClean="0">
                <a:latin typeface="Arial" panose="020B0604020202020204" pitchFamily="34" charset="0"/>
                <a:cs typeface="Arial" panose="020B0604020202020204" pitchFamily="34" charset="0"/>
              </a:rPr>
              <a:t>G</a:t>
            </a:r>
            <a:endParaRPr lang="de-DE" sz="1500" b="1" dirty="0">
              <a:latin typeface="Arial" panose="020B0604020202020204" pitchFamily="34" charset="0"/>
              <a:cs typeface="Arial" panose="020B0604020202020204" pitchFamily="34" charset="0"/>
            </a:endParaRPr>
          </a:p>
        </p:txBody>
      </p:sp>
      <p:cxnSp>
        <p:nvCxnSpPr>
          <p:cNvPr id="38" name="Gerade Verbindung 37"/>
          <p:cNvCxnSpPr/>
          <p:nvPr/>
        </p:nvCxnSpPr>
        <p:spPr>
          <a:xfrm>
            <a:off x="5485527" y="4389351"/>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sp>
        <p:nvSpPr>
          <p:cNvPr id="39" name="Abgerundetes Rechteck 38"/>
          <p:cNvSpPr/>
          <p:nvPr/>
        </p:nvSpPr>
        <p:spPr>
          <a:xfrm>
            <a:off x="2637696" y="4094627"/>
            <a:ext cx="216000" cy="288000"/>
          </a:xfrm>
          <a:prstGeom prst="roundRect">
            <a:avLst/>
          </a:prstGeom>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b="1"/>
          </a:p>
        </p:txBody>
      </p:sp>
      <p:sp>
        <p:nvSpPr>
          <p:cNvPr id="40" name="Textfeld 39"/>
          <p:cNvSpPr txBox="1"/>
          <p:nvPr/>
        </p:nvSpPr>
        <p:spPr>
          <a:xfrm>
            <a:off x="2573445" y="4077072"/>
            <a:ext cx="395196" cy="323165"/>
          </a:xfrm>
          <a:prstGeom prst="rect">
            <a:avLst/>
          </a:prstGeom>
          <a:noFill/>
          <a:ln>
            <a:noFill/>
          </a:ln>
        </p:spPr>
        <p:txBody>
          <a:bodyPr wrap="square" rtlCol="0">
            <a:spAutoFit/>
          </a:bodyPr>
          <a:lstStyle/>
          <a:p>
            <a:r>
              <a:rPr lang="de-CH" sz="1500" b="1" dirty="0" smtClean="0">
                <a:latin typeface="Arial" panose="020B0604020202020204" pitchFamily="34" charset="0"/>
                <a:cs typeface="Arial" panose="020B0604020202020204" pitchFamily="34" charset="0"/>
              </a:rPr>
              <a:t>G</a:t>
            </a:r>
            <a:endParaRPr lang="de-DE" sz="1500" b="1" dirty="0">
              <a:latin typeface="Arial" panose="020B0604020202020204" pitchFamily="34" charset="0"/>
              <a:cs typeface="Arial" panose="020B0604020202020204" pitchFamily="34" charset="0"/>
            </a:endParaRPr>
          </a:p>
        </p:txBody>
      </p:sp>
      <p:cxnSp>
        <p:nvCxnSpPr>
          <p:cNvPr id="41" name="Gerade Verbindung 40"/>
          <p:cNvCxnSpPr/>
          <p:nvPr/>
        </p:nvCxnSpPr>
        <p:spPr>
          <a:xfrm>
            <a:off x="2754309" y="4389351"/>
            <a:ext cx="0" cy="144000"/>
          </a:xfrm>
          <a:prstGeom prst="line">
            <a:avLst/>
          </a:prstGeom>
          <a:ln w="19050">
            <a:solidFill>
              <a:srgbClr val="0033CC"/>
            </a:solidFill>
          </a:ln>
        </p:spPr>
        <p:style>
          <a:lnRef idx="1">
            <a:schemeClr val="dk1"/>
          </a:lnRef>
          <a:fillRef idx="0">
            <a:schemeClr val="dk1"/>
          </a:fillRef>
          <a:effectRef idx="0">
            <a:schemeClr val="dk1"/>
          </a:effectRef>
          <a:fontRef idx="minor">
            <a:schemeClr val="tx1"/>
          </a:fontRef>
        </p:style>
      </p:cxnSp>
      <p:grpSp>
        <p:nvGrpSpPr>
          <p:cNvPr id="42" name="Gruppieren 41"/>
          <p:cNvGrpSpPr/>
          <p:nvPr/>
        </p:nvGrpSpPr>
        <p:grpSpPr>
          <a:xfrm>
            <a:off x="6320282" y="3033335"/>
            <a:ext cx="456302" cy="365525"/>
            <a:chOff x="2546808" y="4846831"/>
            <a:chExt cx="456302" cy="365525"/>
          </a:xfrm>
        </p:grpSpPr>
        <p:cxnSp>
          <p:nvCxnSpPr>
            <p:cNvPr id="43" name="Curved Connector 4"/>
            <p:cNvCxnSpPr/>
            <p:nvPr/>
          </p:nvCxnSpPr>
          <p:spPr>
            <a:xfrm rot="20570005" flipV="1">
              <a:off x="2546808" y="4946531"/>
              <a:ext cx="450418" cy="265825"/>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44" name="Ellipse 43"/>
            <p:cNvSpPr/>
            <p:nvPr/>
          </p:nvSpPr>
          <p:spPr>
            <a:xfrm rot="19430005">
              <a:off x="2875436" y="4862821"/>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5" name="Ellipse 44"/>
            <p:cNvSpPr/>
            <p:nvPr/>
          </p:nvSpPr>
          <p:spPr>
            <a:xfrm rot="19430005">
              <a:off x="2804741" y="4913386"/>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6" name="Ellipse 45"/>
            <p:cNvSpPr/>
            <p:nvPr/>
          </p:nvSpPr>
          <p:spPr>
            <a:xfrm rot="19430005">
              <a:off x="2758796" y="4983022"/>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7" name="Ellipse 46"/>
            <p:cNvSpPr/>
            <p:nvPr/>
          </p:nvSpPr>
          <p:spPr>
            <a:xfrm rot="19430005">
              <a:off x="2762364" y="5081849"/>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48" name="Ellipse 47"/>
            <p:cNvSpPr/>
            <p:nvPr/>
          </p:nvSpPr>
          <p:spPr>
            <a:xfrm rot="19430005">
              <a:off x="2953064" y="4846831"/>
              <a:ext cx="50046" cy="664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cxnSp>
        <p:nvCxnSpPr>
          <p:cNvPr id="49" name="Curved Connector 4"/>
          <p:cNvCxnSpPr/>
          <p:nvPr/>
        </p:nvCxnSpPr>
        <p:spPr>
          <a:xfrm rot="-1080000" flipV="1">
            <a:off x="6376705" y="3808369"/>
            <a:ext cx="432000" cy="252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pic>
        <p:nvPicPr>
          <p:cNvPr id="50" name="Picture 2"/>
          <p:cNvPicPr>
            <a:picLocks noChangeAspect="1"/>
          </p:cNvPicPr>
          <p:nvPr/>
        </p:nvPicPr>
        <p:blipFill>
          <a:blip r:embed="rId4">
            <a:duotone>
              <a:schemeClr val="accent1">
                <a:shade val="45000"/>
                <a:satMod val="135000"/>
              </a:schemeClr>
              <a:prstClr val="white"/>
            </a:duotone>
          </a:blip>
          <a:stretch>
            <a:fillRect/>
          </a:stretch>
        </p:blipFill>
        <p:spPr>
          <a:xfrm>
            <a:off x="2030955" y="2457518"/>
            <a:ext cx="972208" cy="1116000"/>
          </a:xfrm>
          <a:prstGeom prst="rect">
            <a:avLst/>
          </a:prstGeom>
        </p:spPr>
      </p:pic>
      <p:sp>
        <p:nvSpPr>
          <p:cNvPr id="51" name="Freeform 40"/>
          <p:cNvSpPr/>
          <p:nvPr/>
        </p:nvSpPr>
        <p:spPr>
          <a:xfrm rot="13873920">
            <a:off x="2135974" y="2922990"/>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grpSp>
        <p:nvGrpSpPr>
          <p:cNvPr id="52" name="Gruppieren 51"/>
          <p:cNvGrpSpPr/>
          <p:nvPr/>
        </p:nvGrpSpPr>
        <p:grpSpPr>
          <a:xfrm rot="15946922">
            <a:off x="2288840" y="2186472"/>
            <a:ext cx="385701" cy="144000"/>
            <a:chOff x="1833287" y="6390465"/>
            <a:chExt cx="385701" cy="144000"/>
          </a:xfrm>
        </p:grpSpPr>
        <p:cxnSp>
          <p:nvCxnSpPr>
            <p:cNvPr id="53"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54" name="Ellipse 53"/>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5" name="Ellipse 54"/>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6" name="Ellipse 55"/>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7" name="Ellipse 56"/>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58" name="Ellipse 57"/>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59" name="Gruppieren 58"/>
          <p:cNvGrpSpPr/>
          <p:nvPr/>
        </p:nvGrpSpPr>
        <p:grpSpPr>
          <a:xfrm rot="19329006">
            <a:off x="2948361" y="2525619"/>
            <a:ext cx="385701" cy="144000"/>
            <a:chOff x="1833287" y="6390465"/>
            <a:chExt cx="385701" cy="144000"/>
          </a:xfrm>
        </p:grpSpPr>
        <p:cxnSp>
          <p:nvCxnSpPr>
            <p:cNvPr id="60"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61" name="Ellipse 60"/>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2" name="Ellipse 61"/>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3" name="Ellipse 62"/>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4" name="Ellipse 63"/>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5" name="Ellipse 64"/>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66" name="Gruppieren 65"/>
          <p:cNvGrpSpPr/>
          <p:nvPr/>
        </p:nvGrpSpPr>
        <p:grpSpPr>
          <a:xfrm rot="2204428">
            <a:off x="2966766" y="3311207"/>
            <a:ext cx="385701" cy="144000"/>
            <a:chOff x="1833287" y="6390465"/>
            <a:chExt cx="385701" cy="144000"/>
          </a:xfrm>
        </p:grpSpPr>
        <p:cxnSp>
          <p:nvCxnSpPr>
            <p:cNvPr id="67"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68" name="Ellipse 67"/>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69" name="Ellipse 68"/>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0" name="Ellipse 69"/>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1" name="Ellipse 70"/>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2" name="Ellipse 71"/>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73" name="Gruppieren 72"/>
          <p:cNvGrpSpPr/>
          <p:nvPr/>
        </p:nvGrpSpPr>
        <p:grpSpPr>
          <a:xfrm rot="5400000">
            <a:off x="2337099" y="3668707"/>
            <a:ext cx="385701" cy="144000"/>
            <a:chOff x="1833287" y="6390465"/>
            <a:chExt cx="385701" cy="144000"/>
          </a:xfrm>
        </p:grpSpPr>
        <p:cxnSp>
          <p:nvCxnSpPr>
            <p:cNvPr id="74"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75" name="Ellipse 74"/>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6" name="Ellipse 75"/>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7" name="Ellipse 76"/>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8" name="Ellipse 77"/>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79" name="Ellipse 78"/>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80" name="Gruppieren 79"/>
          <p:cNvGrpSpPr/>
          <p:nvPr/>
        </p:nvGrpSpPr>
        <p:grpSpPr>
          <a:xfrm rot="8522858">
            <a:off x="1700085" y="3334108"/>
            <a:ext cx="385701" cy="144000"/>
            <a:chOff x="1833287" y="6390465"/>
            <a:chExt cx="385701" cy="144000"/>
          </a:xfrm>
        </p:grpSpPr>
        <p:cxnSp>
          <p:nvCxnSpPr>
            <p:cNvPr id="81"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82" name="Ellipse 81"/>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3" name="Ellipse 82"/>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4" name="Ellipse 83"/>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5" name="Ellipse 84"/>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86" name="Ellipse 85"/>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87" name="Gruppieren 86"/>
          <p:cNvGrpSpPr/>
          <p:nvPr/>
        </p:nvGrpSpPr>
        <p:grpSpPr>
          <a:xfrm rot="12514432">
            <a:off x="1655129" y="2582494"/>
            <a:ext cx="385701" cy="144000"/>
            <a:chOff x="1833287" y="6390465"/>
            <a:chExt cx="385701" cy="144000"/>
          </a:xfrm>
        </p:grpSpPr>
        <p:cxnSp>
          <p:nvCxnSpPr>
            <p:cNvPr id="88"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89" name="Ellipse 88"/>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0" name="Ellipse 89"/>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1" name="Ellipse 90"/>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2" name="Ellipse 91"/>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3" name="Ellipse 92"/>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94" name="Gruppieren 93"/>
          <p:cNvGrpSpPr/>
          <p:nvPr/>
        </p:nvGrpSpPr>
        <p:grpSpPr>
          <a:xfrm rot="12514432">
            <a:off x="1953216" y="2792862"/>
            <a:ext cx="385701" cy="144000"/>
            <a:chOff x="1833287" y="6390465"/>
            <a:chExt cx="385701" cy="144000"/>
          </a:xfrm>
          <a:scene3d>
            <a:camera prst="orthographicFront">
              <a:rot lat="21594000" lon="2400000" rev="1800000"/>
            </a:camera>
            <a:lightRig rig="threePt" dir="t"/>
          </a:scene3d>
        </p:grpSpPr>
        <p:cxnSp>
          <p:nvCxnSpPr>
            <p:cNvPr id="95"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96" name="Ellipse 95"/>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7" name="Ellipse 96"/>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8" name="Ellipse 97"/>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99" name="Ellipse 98"/>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0" name="Ellipse 99"/>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cxnSp>
        <p:nvCxnSpPr>
          <p:cNvPr id="101" name="Curved Connector 4"/>
          <p:cNvCxnSpPr/>
          <p:nvPr/>
        </p:nvCxnSpPr>
        <p:spPr>
          <a:xfrm rot="20821342" flipV="1">
            <a:off x="2681630" y="2612568"/>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0" lon="19800000" rev="1800000"/>
            </a:camera>
            <a:lightRig rig="threePt" dir="t"/>
          </a:scene3d>
          <a:sp3d>
            <a:bevelT/>
          </a:sp3d>
        </p:spPr>
        <p:style>
          <a:lnRef idx="3">
            <a:schemeClr val="dk1"/>
          </a:lnRef>
          <a:fillRef idx="0">
            <a:schemeClr val="dk1"/>
          </a:fillRef>
          <a:effectRef idx="2">
            <a:schemeClr val="dk1"/>
          </a:effectRef>
          <a:fontRef idx="minor">
            <a:schemeClr val="tx1"/>
          </a:fontRef>
        </p:style>
      </p:cxnSp>
      <p:grpSp>
        <p:nvGrpSpPr>
          <p:cNvPr id="102" name="Gruppieren 101"/>
          <p:cNvGrpSpPr/>
          <p:nvPr/>
        </p:nvGrpSpPr>
        <p:grpSpPr>
          <a:xfrm>
            <a:off x="2822599" y="2517123"/>
            <a:ext cx="130276" cy="206116"/>
            <a:chOff x="3729766" y="5756981"/>
            <a:chExt cx="130276" cy="206116"/>
          </a:xfrm>
        </p:grpSpPr>
        <p:sp>
          <p:nvSpPr>
            <p:cNvPr id="103" name="Ellipse 102"/>
            <p:cNvSpPr/>
            <p:nvPr/>
          </p:nvSpPr>
          <p:spPr>
            <a:xfrm rot="19681342">
              <a:off x="3824042" y="5756981"/>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4" name="Ellipse 103"/>
            <p:cNvSpPr/>
            <p:nvPr/>
          </p:nvSpPr>
          <p:spPr>
            <a:xfrm rot="19681342">
              <a:off x="3762208" y="5825189"/>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5" name="Ellipse 104"/>
            <p:cNvSpPr/>
            <p:nvPr/>
          </p:nvSpPr>
          <p:spPr>
            <a:xfrm rot="19681342">
              <a:off x="3731476" y="586834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6" name="Ellipse 105"/>
            <p:cNvSpPr/>
            <p:nvPr/>
          </p:nvSpPr>
          <p:spPr>
            <a:xfrm rot="19681342">
              <a:off x="3729766" y="5927097"/>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07" name="Ellipse 106"/>
            <p:cNvSpPr/>
            <p:nvPr/>
          </p:nvSpPr>
          <p:spPr>
            <a:xfrm rot="19681342">
              <a:off x="3808470" y="5796388"/>
              <a:ext cx="36000" cy="36000"/>
            </a:xfrm>
            <a:prstGeom prst="ellipse">
              <a:avLst/>
            </a:prstGeom>
            <a:solidFill>
              <a:schemeClr val="tx1"/>
            </a:solidFill>
            <a:ln>
              <a:solidFill>
                <a:schemeClr val="tx1"/>
              </a:solidFill>
            </a:ln>
            <a:scene3d>
              <a:camera prst="orthographicFront">
                <a:rot lat="0" lon="1980000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grpSp>
        <p:nvGrpSpPr>
          <p:cNvPr id="108" name="Gruppieren 107"/>
          <p:cNvGrpSpPr/>
          <p:nvPr/>
        </p:nvGrpSpPr>
        <p:grpSpPr>
          <a:xfrm rot="12514432">
            <a:off x="2260071" y="3317170"/>
            <a:ext cx="385701" cy="144000"/>
            <a:chOff x="1833287" y="6390465"/>
            <a:chExt cx="385701" cy="144000"/>
          </a:xfrm>
          <a:scene3d>
            <a:camera prst="orthographicFront">
              <a:rot lat="21594000" lon="2400000" rev="4200000"/>
            </a:camera>
            <a:lightRig rig="threePt" dir="t"/>
          </a:scene3d>
        </p:grpSpPr>
        <p:cxnSp>
          <p:nvCxnSpPr>
            <p:cNvPr id="109" name="Curved Connector 4"/>
            <p:cNvCxnSpPr/>
            <p:nvPr/>
          </p:nvCxnSpPr>
          <p:spPr>
            <a:xfrm rot="1140000" flipV="1">
              <a:off x="1833287" y="6390465"/>
              <a:ext cx="324000" cy="144000"/>
            </a:xfrm>
            <a:prstGeom prst="curvedConnector3">
              <a:avLst>
                <a:gd name="adj1" fmla="val 50000"/>
              </a:avLst>
            </a:prstGeom>
            <a:ln w="19050" cmpd="sng"/>
            <a:effectLst>
              <a:outerShdw blurRad="40000" dist="23000" dir="5400000" rotWithShape="0">
                <a:srgbClr val="000000">
                  <a:alpha val="35000"/>
                </a:srgbClr>
              </a:outerShdw>
            </a:effectLst>
            <a:sp3d>
              <a:bevelT/>
            </a:sp3d>
          </p:spPr>
          <p:style>
            <a:lnRef idx="3">
              <a:schemeClr val="dk1"/>
            </a:lnRef>
            <a:fillRef idx="0">
              <a:schemeClr val="dk1"/>
            </a:fillRef>
            <a:effectRef idx="2">
              <a:schemeClr val="dk1"/>
            </a:effectRef>
            <a:fontRef idx="minor">
              <a:schemeClr val="tx1"/>
            </a:fontRef>
          </p:style>
        </p:cxnSp>
        <p:sp>
          <p:nvSpPr>
            <p:cNvPr id="110" name="Ellipse 109"/>
            <p:cNvSpPr/>
            <p:nvPr/>
          </p:nvSpPr>
          <p:spPr>
            <a:xfrm>
              <a:off x="2131120" y="6435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11" name="Ellipse 110"/>
            <p:cNvSpPr/>
            <p:nvPr/>
          </p:nvSpPr>
          <p:spPr>
            <a:xfrm>
              <a:off x="2067208" y="64048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12" name="Ellipse 111"/>
            <p:cNvSpPr/>
            <p:nvPr/>
          </p:nvSpPr>
          <p:spPr>
            <a:xfrm>
              <a:off x="2010966" y="642060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13" name="Ellipse 112"/>
            <p:cNvSpPr/>
            <p:nvPr/>
          </p:nvSpPr>
          <p:spPr>
            <a:xfrm>
              <a:off x="1971086" y="646496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sp>
          <p:nvSpPr>
            <p:cNvPr id="114" name="Ellipse 113"/>
            <p:cNvSpPr/>
            <p:nvPr/>
          </p:nvSpPr>
          <p:spPr>
            <a:xfrm>
              <a:off x="2182988" y="6453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n>
                  <a:solidFill>
                    <a:schemeClr val="tx1"/>
                  </a:solidFill>
                </a:ln>
                <a:solidFill>
                  <a:schemeClr val="tx1"/>
                </a:solidFill>
              </a:endParaRPr>
            </a:p>
          </p:txBody>
        </p:sp>
      </p:grpSp>
      <p:pic>
        <p:nvPicPr>
          <p:cNvPr id="115" name="Picture 2"/>
          <p:cNvPicPr>
            <a:picLocks noChangeAspect="1"/>
          </p:cNvPicPr>
          <p:nvPr/>
        </p:nvPicPr>
        <p:blipFill>
          <a:blip r:embed="rId4">
            <a:duotone>
              <a:schemeClr val="accent1">
                <a:shade val="45000"/>
                <a:satMod val="135000"/>
              </a:schemeClr>
              <a:prstClr val="white"/>
            </a:duotone>
          </a:blip>
          <a:stretch>
            <a:fillRect/>
          </a:stretch>
        </p:blipFill>
        <p:spPr>
          <a:xfrm>
            <a:off x="4561068" y="2457518"/>
            <a:ext cx="972208" cy="1116000"/>
          </a:xfrm>
          <a:prstGeom prst="rect">
            <a:avLst/>
          </a:prstGeom>
        </p:spPr>
      </p:pic>
      <p:sp>
        <p:nvSpPr>
          <p:cNvPr id="116" name="Freeform 40"/>
          <p:cNvSpPr/>
          <p:nvPr/>
        </p:nvSpPr>
        <p:spPr>
          <a:xfrm rot="13873920">
            <a:off x="4655454" y="2918926"/>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cxnSp>
        <p:nvCxnSpPr>
          <p:cNvPr id="117" name="Curved Connector 4"/>
          <p:cNvCxnSpPr/>
          <p:nvPr/>
        </p:nvCxnSpPr>
        <p:spPr>
          <a:xfrm rot="17086922" flipV="1">
            <a:off x="4871123" y="2223808"/>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8" name="Curved Connector 4"/>
          <p:cNvCxnSpPr/>
          <p:nvPr/>
        </p:nvCxnSpPr>
        <p:spPr>
          <a:xfrm rot="20469006" flipV="1">
            <a:off x="5484964" y="2540485"/>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19" name="Curved Connector 4"/>
          <p:cNvCxnSpPr/>
          <p:nvPr/>
        </p:nvCxnSpPr>
        <p:spPr>
          <a:xfrm rot="3344428" flipV="1">
            <a:off x="5513640" y="3288689"/>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0" name="Curved Connector 4"/>
          <p:cNvCxnSpPr/>
          <p:nvPr/>
        </p:nvCxnSpPr>
        <p:spPr>
          <a:xfrm rot="6540000" flipV="1">
            <a:off x="4898063" y="3644426"/>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1" name="Curved Connector 4"/>
          <p:cNvCxnSpPr/>
          <p:nvPr/>
        </p:nvCxnSpPr>
        <p:spPr>
          <a:xfrm rot="9662858" flipV="1">
            <a:off x="4285375" y="3311071"/>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2" name="Curved Connector 4"/>
          <p:cNvCxnSpPr/>
          <p:nvPr/>
        </p:nvCxnSpPr>
        <p:spPr>
          <a:xfrm rot="13654432" flipV="1">
            <a:off x="4243185" y="2593186"/>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3" name="Curved Connector 4"/>
          <p:cNvCxnSpPr/>
          <p:nvPr/>
        </p:nvCxnSpPr>
        <p:spPr>
          <a:xfrm rot="13654432" flipV="1">
            <a:off x="4515394" y="2829432"/>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21594000" lon="2400000" rev="18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4" name="Curved Connector 4"/>
          <p:cNvCxnSpPr/>
          <p:nvPr/>
        </p:nvCxnSpPr>
        <p:spPr>
          <a:xfrm rot="20821342" flipV="1">
            <a:off x="5211743" y="2608504"/>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0" lon="19800000" rev="1800000"/>
            </a:camera>
            <a:lightRig rig="threePt" dir="t"/>
          </a:scene3d>
          <a:sp3d>
            <a:bevelT/>
          </a:sp3d>
        </p:spPr>
        <p:style>
          <a:lnRef idx="3">
            <a:schemeClr val="dk1"/>
          </a:lnRef>
          <a:fillRef idx="0">
            <a:schemeClr val="dk1"/>
          </a:fillRef>
          <a:effectRef idx="2">
            <a:schemeClr val="dk1"/>
          </a:effectRef>
          <a:fontRef idx="minor">
            <a:schemeClr val="tx1"/>
          </a:fontRef>
        </p:style>
      </p:cxnSp>
      <p:cxnSp>
        <p:nvCxnSpPr>
          <p:cNvPr id="125" name="Curved Connector 4"/>
          <p:cNvCxnSpPr/>
          <p:nvPr/>
        </p:nvCxnSpPr>
        <p:spPr>
          <a:xfrm rot="13654432" flipV="1">
            <a:off x="4848127" y="3327862"/>
            <a:ext cx="324000" cy="144000"/>
          </a:xfrm>
          <a:prstGeom prst="curvedConnector3">
            <a:avLst>
              <a:gd name="adj1" fmla="val 50000"/>
            </a:avLst>
          </a:prstGeom>
          <a:ln w="19050" cmpd="sng"/>
          <a:effectLst>
            <a:outerShdw blurRad="40000" dist="23000" dir="5400000" rotWithShape="0">
              <a:srgbClr val="000000">
                <a:alpha val="35000"/>
              </a:srgbClr>
            </a:outerShdw>
          </a:effectLst>
          <a:scene3d>
            <a:camera prst="orthographicFront">
              <a:rot lat="21594000" lon="2400000" rev="4200000"/>
            </a:camera>
            <a:lightRig rig="threePt" dir="t"/>
          </a:scene3d>
          <a:sp3d>
            <a:bevelT/>
          </a:sp3d>
        </p:spPr>
        <p:style>
          <a:lnRef idx="3">
            <a:schemeClr val="dk1"/>
          </a:lnRef>
          <a:fillRef idx="0">
            <a:schemeClr val="dk1"/>
          </a:fillRef>
          <a:effectRef idx="2">
            <a:schemeClr val="dk1"/>
          </a:effectRef>
          <a:fontRef idx="minor">
            <a:schemeClr val="tx1"/>
          </a:fontRef>
        </p:style>
      </p:cxnSp>
      <p:sp>
        <p:nvSpPr>
          <p:cNvPr id="126" name="Textfeld 125"/>
          <p:cNvSpPr txBox="1"/>
          <p:nvPr/>
        </p:nvSpPr>
        <p:spPr>
          <a:xfrm>
            <a:off x="2191753" y="1540411"/>
            <a:ext cx="1156111" cy="369332"/>
          </a:xfrm>
          <a:prstGeom prst="rect">
            <a:avLst/>
          </a:prstGeom>
          <a:noFill/>
        </p:spPr>
        <p:txBody>
          <a:bodyPr wrap="square" rtlCol="0">
            <a:spAutoFit/>
          </a:bodyPr>
          <a:lstStyle/>
          <a:p>
            <a:r>
              <a:rPr lang="de-CH" b="1" dirty="0" smtClean="0">
                <a:latin typeface="Arial" panose="020B0604020202020204" pitchFamily="34" charset="0"/>
                <a:cs typeface="Arial" panose="020B0604020202020204" pitchFamily="34" charset="0"/>
              </a:rPr>
              <a:t>WT</a:t>
            </a:r>
            <a:endParaRPr lang="de-DE" b="1" dirty="0">
              <a:latin typeface="Arial" panose="020B0604020202020204" pitchFamily="34" charset="0"/>
              <a:cs typeface="Arial" panose="020B0604020202020204" pitchFamily="34" charset="0"/>
            </a:endParaRPr>
          </a:p>
        </p:txBody>
      </p:sp>
      <p:sp>
        <p:nvSpPr>
          <p:cNvPr id="127" name="Textfeld 126"/>
          <p:cNvSpPr txBox="1"/>
          <p:nvPr/>
        </p:nvSpPr>
        <p:spPr>
          <a:xfrm>
            <a:off x="4300187" y="1540411"/>
            <a:ext cx="1726474" cy="369332"/>
          </a:xfrm>
          <a:prstGeom prst="rect">
            <a:avLst/>
          </a:prstGeom>
          <a:noFill/>
        </p:spPr>
        <p:txBody>
          <a:bodyPr wrap="square" rtlCol="0">
            <a:spAutoFit/>
          </a:bodyPr>
          <a:lstStyle/>
          <a:p>
            <a:r>
              <a:rPr lang="de-CH" b="1" dirty="0" smtClean="0">
                <a:latin typeface="Arial" panose="020B0604020202020204" pitchFamily="34" charset="0"/>
                <a:cs typeface="Arial" panose="020B0604020202020204" pitchFamily="34" charset="0"/>
              </a:rPr>
              <a:t>5SG Mutant</a:t>
            </a:r>
            <a:endParaRPr lang="de-DE" b="1" dirty="0">
              <a:latin typeface="Arial" panose="020B0604020202020204" pitchFamily="34" charset="0"/>
              <a:cs typeface="Arial" panose="020B0604020202020204" pitchFamily="34" charset="0"/>
            </a:endParaRPr>
          </a:p>
        </p:txBody>
      </p:sp>
      <p:sp>
        <p:nvSpPr>
          <p:cNvPr id="128" name="Rechteck 127"/>
          <p:cNvSpPr/>
          <p:nvPr/>
        </p:nvSpPr>
        <p:spPr>
          <a:xfrm>
            <a:off x="6849041" y="2942160"/>
            <a:ext cx="1917976" cy="523220"/>
          </a:xfrm>
          <a:prstGeom prst="rect">
            <a:avLst/>
          </a:prstGeom>
        </p:spPr>
        <p:txBody>
          <a:bodyPr wrap="square">
            <a:spAutoFit/>
          </a:bodyPr>
          <a:lstStyle/>
          <a:p>
            <a:r>
              <a:rPr lang="de-CH" sz="1400" b="1" dirty="0">
                <a:cs typeface="Arial" panose="020B0604020202020204" pitchFamily="34" charset="0"/>
              </a:rPr>
              <a:t>N-VP2 </a:t>
            </a:r>
            <a:r>
              <a:rPr lang="de-CH" sz="1400" b="1" dirty="0" err="1">
                <a:cs typeface="Arial" panose="020B0604020202020204" pitchFamily="34" charset="0"/>
              </a:rPr>
              <a:t>with</a:t>
            </a:r>
            <a:r>
              <a:rPr lang="de-CH" sz="1400" b="1" dirty="0">
                <a:cs typeface="Arial" panose="020B0604020202020204" pitchFamily="34" charset="0"/>
              </a:rPr>
              <a:t> </a:t>
            </a:r>
            <a:r>
              <a:rPr lang="de-CH" sz="1400" b="1" dirty="0" err="1">
                <a:cs typeface="Arial" panose="020B0604020202020204" pitchFamily="34" charset="0"/>
              </a:rPr>
              <a:t>serine</a:t>
            </a:r>
            <a:r>
              <a:rPr lang="de-CH" sz="1400" b="1" dirty="0">
                <a:cs typeface="Arial" panose="020B0604020202020204" pitchFamily="34" charset="0"/>
              </a:rPr>
              <a:t> </a:t>
            </a:r>
            <a:r>
              <a:rPr lang="de-CH" sz="1400" b="1" dirty="0" err="1">
                <a:cs typeface="Arial" panose="020B0604020202020204" pitchFamily="34" charset="0"/>
              </a:rPr>
              <a:t>phosphorylations</a:t>
            </a:r>
            <a:endParaRPr lang="de-DE" sz="1400" b="1" dirty="0"/>
          </a:p>
        </p:txBody>
      </p:sp>
      <p:sp>
        <p:nvSpPr>
          <p:cNvPr id="129" name="Rechteck 128"/>
          <p:cNvSpPr/>
          <p:nvPr/>
        </p:nvSpPr>
        <p:spPr>
          <a:xfrm>
            <a:off x="6849041" y="3795908"/>
            <a:ext cx="1761829" cy="307777"/>
          </a:xfrm>
          <a:prstGeom prst="rect">
            <a:avLst/>
          </a:prstGeom>
        </p:spPr>
        <p:txBody>
          <a:bodyPr wrap="none">
            <a:spAutoFit/>
          </a:bodyPr>
          <a:lstStyle/>
          <a:p>
            <a:r>
              <a:rPr lang="de-CH" sz="1400" b="1" dirty="0">
                <a:cs typeface="Arial" panose="020B0604020202020204" pitchFamily="34" charset="0"/>
              </a:rPr>
              <a:t>N-VP2 </a:t>
            </a:r>
            <a:r>
              <a:rPr lang="de-CH" sz="1400" b="1" dirty="0" err="1">
                <a:cs typeface="Arial" panose="020B0604020202020204" pitchFamily="34" charset="0"/>
              </a:rPr>
              <a:t>of</a:t>
            </a:r>
            <a:r>
              <a:rPr lang="de-CH" sz="1400" b="1" dirty="0">
                <a:cs typeface="Arial" panose="020B0604020202020204" pitchFamily="34" charset="0"/>
              </a:rPr>
              <a:t> 5SG </a:t>
            </a:r>
            <a:r>
              <a:rPr lang="de-CH" sz="1400" b="1" dirty="0" err="1">
                <a:cs typeface="Arial" panose="020B0604020202020204" pitchFamily="34" charset="0"/>
              </a:rPr>
              <a:t>mutant</a:t>
            </a:r>
            <a:endParaRPr lang="de-DE" sz="1400" b="1" dirty="0"/>
          </a:p>
        </p:txBody>
      </p:sp>
      <p:sp>
        <p:nvSpPr>
          <p:cNvPr id="131" name="Freeform 40"/>
          <p:cNvSpPr/>
          <p:nvPr/>
        </p:nvSpPr>
        <p:spPr>
          <a:xfrm rot="8027400">
            <a:off x="6212201" y="2485463"/>
            <a:ext cx="719019" cy="100438"/>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solidFill>
              <a:schemeClr val="dk1">
                <a:alpha val="4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sp>
        <p:nvSpPr>
          <p:cNvPr id="132" name="Rechteck 131"/>
          <p:cNvSpPr/>
          <p:nvPr/>
        </p:nvSpPr>
        <p:spPr>
          <a:xfrm rot="18251625">
            <a:off x="6219924" y="2660707"/>
            <a:ext cx="339267" cy="271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p>
        </p:txBody>
      </p:sp>
      <p:sp>
        <p:nvSpPr>
          <p:cNvPr id="133" name="Rechteck 132"/>
          <p:cNvSpPr/>
          <p:nvPr/>
        </p:nvSpPr>
        <p:spPr>
          <a:xfrm>
            <a:off x="6849041" y="2303854"/>
            <a:ext cx="670376" cy="307777"/>
          </a:xfrm>
          <a:prstGeom prst="rect">
            <a:avLst/>
          </a:prstGeom>
        </p:spPr>
        <p:txBody>
          <a:bodyPr wrap="none">
            <a:spAutoFit/>
          </a:bodyPr>
          <a:lstStyle/>
          <a:p>
            <a:r>
              <a:rPr lang="de-CH" sz="1400" b="1" dirty="0" err="1" smtClean="0">
                <a:cs typeface="Arial" panose="020B0604020202020204" pitchFamily="34" charset="0"/>
              </a:rPr>
              <a:t>ssDNA</a:t>
            </a:r>
            <a:endParaRPr lang="de-DE" sz="1400" b="1" dirty="0"/>
          </a:p>
        </p:txBody>
      </p:sp>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https://image.freepik.com/vektoren-kostenlos/vier-asse-poker-karten-clip-art_91-2147487613.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90979">
            <a:off x="6874913" y="5038715"/>
            <a:ext cx="1258477" cy="1484690"/>
          </a:xfrm>
          <a:prstGeom prst="rect">
            <a:avLst/>
          </a:prstGeom>
          <a:noFill/>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Lst>
        </p:spPr>
      </p:pic>
      <p:pic>
        <p:nvPicPr>
          <p:cNvPr id="4" name="Picture 4" descr="tb"/>
          <p:cNvPicPr>
            <a:picLocks noChangeAspect="1" noChangeArrowheads="1"/>
          </p:cNvPicPr>
          <p:nvPr/>
        </p:nvPicPr>
        <p:blipFill>
          <a:blip r:embed="rId4">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10"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Why are Parvoviruses Interesting?</a:t>
            </a:r>
            <a:endParaRPr lang="en-US" sz="2800" b="1" dirty="0">
              <a:solidFill>
                <a:schemeClr val="bg1"/>
              </a:solidFill>
              <a:latin typeface="+mj-lt"/>
            </a:endParaRPr>
          </a:p>
        </p:txBody>
      </p:sp>
      <p:sp>
        <p:nvSpPr>
          <p:cNvPr id="11" name="Rectangle 2"/>
          <p:cNvSpPr>
            <a:spLocks noChangeArrowheads="1"/>
          </p:cNvSpPr>
          <p:nvPr/>
        </p:nvSpPr>
        <p:spPr bwMode="auto">
          <a:xfrm>
            <a:off x="5076056" y="1556792"/>
            <a:ext cx="3227387"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en-US" altLang="en-US" sz="2400" b="1" dirty="0" smtClean="0">
                <a:solidFill>
                  <a:prstClr val="black"/>
                </a:solidFill>
                <a:latin typeface="Calibri"/>
                <a:cs typeface="Times New Roman" pitchFamily="18" charset="0"/>
              </a:rPr>
              <a:t>Extremely robust</a:t>
            </a:r>
          </a:p>
          <a:p>
            <a:pPr marL="361950" indent="-361950" fontAlgn="base">
              <a:spcBef>
                <a:spcPct val="0"/>
              </a:spcBef>
              <a:buFont typeface="Arial" pitchFamily="34" charset="0"/>
              <a:buNone/>
              <a:defRPr/>
            </a:pPr>
            <a:r>
              <a:rPr kumimoji="1" lang="en-US" altLang="en-US" sz="2200" b="1" dirty="0" smtClean="0">
                <a:solidFill>
                  <a:prstClr val="black">
                    <a:lumMod val="65000"/>
                    <a:lumOff val="35000"/>
                  </a:prstClr>
                </a:solidFill>
                <a:latin typeface="Calibri"/>
                <a:cs typeface="Times New Roman" pitchFamily="18" charset="0"/>
              </a:rPr>
              <a:t>	Non-enveloped</a:t>
            </a:r>
          </a:p>
        </p:txBody>
      </p:sp>
      <p:sp>
        <p:nvSpPr>
          <p:cNvPr id="12" name="Rectangle 4"/>
          <p:cNvSpPr>
            <a:spLocks noChangeArrowheads="1"/>
          </p:cNvSpPr>
          <p:nvPr/>
        </p:nvSpPr>
        <p:spPr bwMode="auto">
          <a:xfrm>
            <a:off x="5076255" y="3310912"/>
            <a:ext cx="4019550"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fr-CH" altLang="en-US" sz="2400" b="1" dirty="0" err="1" smtClean="0">
                <a:solidFill>
                  <a:prstClr val="black"/>
                </a:solidFill>
                <a:latin typeface="Calibri"/>
                <a:cs typeface="Times New Roman" pitchFamily="18" charset="0"/>
              </a:rPr>
              <a:t>Human</a:t>
            </a:r>
            <a:r>
              <a:rPr kumimoji="1" lang="fr-CH" altLang="en-US" sz="2400" b="1" dirty="0" smtClean="0">
                <a:solidFill>
                  <a:prstClr val="black"/>
                </a:solidFill>
                <a:latin typeface="Calibri"/>
                <a:cs typeface="Times New Roman" pitchFamily="18" charset="0"/>
              </a:rPr>
              <a:t> </a:t>
            </a:r>
            <a:r>
              <a:rPr kumimoji="1" lang="fr-CH" altLang="en-US" sz="2400" b="1" dirty="0" err="1" smtClean="0">
                <a:solidFill>
                  <a:prstClr val="black"/>
                </a:solidFill>
                <a:latin typeface="Calibri"/>
                <a:cs typeface="Times New Roman" pitchFamily="18" charset="0"/>
              </a:rPr>
              <a:t>pathogens</a:t>
            </a:r>
            <a:endParaRPr kumimoji="1" lang="fr-CH" altLang="en-US" sz="2400" b="1" dirty="0" smtClean="0">
              <a:solidFill>
                <a:prstClr val="black"/>
              </a:solidFill>
              <a:latin typeface="Calibri"/>
              <a:cs typeface="Times New Roman" pitchFamily="18" charset="0"/>
            </a:endParaRPr>
          </a:p>
          <a:p>
            <a:pPr marL="361950" indent="-361950" fontAlgn="base">
              <a:spcBef>
                <a:spcPct val="0"/>
              </a:spcBef>
              <a:buFontTx/>
              <a:buNone/>
              <a:tabLst>
                <a:tab pos="268288" algn="l"/>
              </a:tabLst>
              <a:defRPr/>
            </a:pPr>
            <a:r>
              <a:rPr kumimoji="1" lang="fr-CH" altLang="en-US" sz="2200" b="1" dirty="0" smtClean="0">
                <a:solidFill>
                  <a:prstClr val="black">
                    <a:lumMod val="65000"/>
                    <a:lumOff val="35000"/>
                  </a:prstClr>
                </a:solidFill>
                <a:latin typeface="Calibri"/>
                <a:cs typeface="Times New Roman" pitchFamily="18" charset="0"/>
              </a:rPr>
              <a:t>		B19V, </a:t>
            </a:r>
            <a:r>
              <a:rPr kumimoji="1" lang="fr-CH" altLang="en-US" sz="2200" b="1" dirty="0" err="1" smtClean="0">
                <a:solidFill>
                  <a:prstClr val="black">
                    <a:lumMod val="65000"/>
                    <a:lumOff val="35000"/>
                  </a:prstClr>
                </a:solidFill>
                <a:latin typeface="Calibri"/>
                <a:cs typeface="Times New Roman" pitchFamily="18" charset="0"/>
              </a:rPr>
              <a:t>Bocavirus</a:t>
            </a:r>
            <a:r>
              <a:rPr kumimoji="1" lang="fr-CH" altLang="en-US" sz="2200" b="1" dirty="0" smtClean="0">
                <a:solidFill>
                  <a:prstClr val="black">
                    <a:lumMod val="65000"/>
                    <a:lumOff val="35000"/>
                  </a:prstClr>
                </a:solidFill>
                <a:latin typeface="Calibri"/>
                <a:cs typeface="Times New Roman" pitchFamily="18" charset="0"/>
              </a:rPr>
              <a:t>, PARV4, …?</a:t>
            </a:r>
          </a:p>
        </p:txBody>
      </p:sp>
      <p:sp>
        <p:nvSpPr>
          <p:cNvPr id="13" name="Rectangle 2"/>
          <p:cNvSpPr/>
          <p:nvPr/>
        </p:nvSpPr>
        <p:spPr>
          <a:xfrm>
            <a:off x="5076255" y="2394958"/>
            <a:ext cx="2506662" cy="831850"/>
          </a:xfrm>
          <a:prstGeom prst="rect">
            <a:avLst/>
          </a:prstGeom>
        </p:spPr>
        <p:txBody>
          <a:bodyPr>
            <a:spAutoFit/>
          </a:bodyPr>
          <a:lstStyle/>
          <a:p>
            <a:pPr marL="344488" indent="-342900" fontAlgn="base">
              <a:spcBef>
                <a:spcPct val="0"/>
              </a:spcBef>
              <a:buFont typeface="Wingdings" panose="05000000000000000000" pitchFamily="2" charset="2"/>
              <a:buChar char="ü"/>
              <a:defRPr/>
            </a:pPr>
            <a:r>
              <a:rPr kumimoji="1" lang="en-US" altLang="en-US" sz="2400" b="1" dirty="0">
                <a:solidFill>
                  <a:prstClr val="black"/>
                </a:solidFill>
                <a:cs typeface="Times New Roman" pitchFamily="18" charset="0"/>
              </a:rPr>
              <a:t>Very small	</a:t>
            </a:r>
          </a:p>
          <a:p>
            <a:pPr marL="361950" indent="-360363" fontAlgn="base">
              <a:spcBef>
                <a:spcPct val="0"/>
              </a:spcBef>
              <a:defRPr/>
            </a:pPr>
            <a:r>
              <a:rPr kumimoji="1" lang="en-US" altLang="en-US" sz="2200" b="1" dirty="0">
                <a:solidFill>
                  <a:prstClr val="black">
                    <a:lumMod val="65000"/>
                    <a:lumOff val="35000"/>
                  </a:prstClr>
                </a:solidFill>
                <a:cs typeface="Times New Roman" pitchFamily="18" charset="0"/>
              </a:rPr>
              <a:t>	18-24 nm</a:t>
            </a:r>
          </a:p>
        </p:txBody>
      </p:sp>
      <p:sp>
        <p:nvSpPr>
          <p:cNvPr id="14" name="Rectangle 4"/>
          <p:cNvSpPr>
            <a:spLocks noChangeArrowheads="1"/>
          </p:cNvSpPr>
          <p:nvPr/>
        </p:nvSpPr>
        <p:spPr bwMode="auto">
          <a:xfrm>
            <a:off x="5076255" y="4149080"/>
            <a:ext cx="3408362"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fr-CH" altLang="en-US" sz="2400" b="1" dirty="0" smtClean="0">
                <a:solidFill>
                  <a:prstClr val="black"/>
                </a:solidFill>
                <a:latin typeface="Calibri"/>
                <a:cs typeface="Times New Roman" pitchFamily="18" charset="0"/>
              </a:rPr>
              <a:t>Well </a:t>
            </a:r>
            <a:r>
              <a:rPr kumimoji="1" lang="fr-CH" altLang="en-US" sz="2400" b="1" dirty="0" err="1" smtClean="0">
                <a:solidFill>
                  <a:prstClr val="black"/>
                </a:solidFill>
                <a:latin typeface="Calibri"/>
                <a:cs typeface="Times New Roman" pitchFamily="18" charset="0"/>
              </a:rPr>
              <a:t>characterized</a:t>
            </a:r>
            <a:endParaRPr kumimoji="1" lang="fr-CH" altLang="en-US" sz="2400" b="1" dirty="0" smtClean="0">
              <a:solidFill>
                <a:prstClr val="black"/>
              </a:solidFill>
              <a:latin typeface="Calibri"/>
              <a:cs typeface="Times New Roman" pitchFamily="18" charset="0"/>
            </a:endParaRPr>
          </a:p>
          <a:p>
            <a:pPr marL="361950" indent="-361950" fontAlgn="base">
              <a:spcBef>
                <a:spcPct val="0"/>
              </a:spcBef>
              <a:buFontTx/>
              <a:buNone/>
              <a:defRPr/>
            </a:pPr>
            <a:r>
              <a:rPr kumimoji="1" lang="fr-CH" altLang="en-US" sz="2200" b="1" dirty="0" smtClean="0">
                <a:solidFill>
                  <a:prstClr val="white">
                    <a:lumMod val="50000"/>
                  </a:prstClr>
                </a:solidFill>
                <a:latin typeface="Calibri"/>
                <a:cs typeface="Times New Roman" pitchFamily="18" charset="0"/>
              </a:rPr>
              <a:t>	Animal </a:t>
            </a:r>
            <a:r>
              <a:rPr kumimoji="1" lang="fr-CH" altLang="en-US" sz="2200" b="1" dirty="0" err="1" smtClean="0">
                <a:solidFill>
                  <a:prstClr val="white">
                    <a:lumMod val="50000"/>
                  </a:prstClr>
                </a:solidFill>
                <a:latin typeface="Calibri"/>
                <a:cs typeface="Times New Roman" pitchFamily="18" charset="0"/>
              </a:rPr>
              <a:t>parvoviruses</a:t>
            </a:r>
            <a:endParaRPr kumimoji="1" lang="fr-CH" altLang="en-US" sz="2200" b="1" dirty="0" smtClean="0">
              <a:solidFill>
                <a:prstClr val="white">
                  <a:lumMod val="50000"/>
                </a:prstClr>
              </a:solidFill>
              <a:latin typeface="Calibri"/>
              <a:cs typeface="Times New Roman" pitchFamily="18" charset="0"/>
            </a:endParaRPr>
          </a:p>
        </p:txBody>
      </p:sp>
      <p:pic>
        <p:nvPicPr>
          <p:cNvPr id="15" name="Picture 2" descr="http://1.bp.blogspot.com/_-Fc_06VpG70/SXHEILrFXgI/AAAAAAAAABI/k3D94d0ip7g/s320/294076.jpg"/>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3661" t="4982" r="4151" b="12518"/>
          <a:stretch/>
        </p:blipFill>
        <p:spPr bwMode="auto">
          <a:xfrm>
            <a:off x="586991" y="1124744"/>
            <a:ext cx="3888432" cy="270346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2"/>
          <p:cNvSpPr>
            <a:spLocks noChangeArrowheads="1"/>
          </p:cNvSpPr>
          <p:nvPr/>
        </p:nvSpPr>
        <p:spPr bwMode="auto">
          <a:xfrm>
            <a:off x="5076056" y="1052736"/>
            <a:ext cx="322738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fontAlgn="base">
              <a:spcBef>
                <a:spcPct val="0"/>
              </a:spcBef>
              <a:buNone/>
              <a:defRPr/>
            </a:pPr>
            <a:r>
              <a:rPr kumimoji="1" lang="en-US" altLang="en-US" sz="2600" b="1" dirty="0" smtClean="0">
                <a:solidFill>
                  <a:prstClr val="black"/>
                </a:solidFill>
                <a:latin typeface="Calibri"/>
                <a:cs typeface="Times New Roman" pitchFamily="18" charset="0"/>
              </a:rPr>
              <a:t>Advantages</a:t>
            </a:r>
          </a:p>
        </p:txBody>
      </p:sp>
      <p:sp>
        <p:nvSpPr>
          <p:cNvPr id="17" name="Rectangle 2"/>
          <p:cNvSpPr>
            <a:spLocks noChangeArrowheads="1"/>
          </p:cNvSpPr>
          <p:nvPr/>
        </p:nvSpPr>
        <p:spPr bwMode="auto">
          <a:xfrm>
            <a:off x="251520" y="3933056"/>
            <a:ext cx="322738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fontAlgn="base">
              <a:spcBef>
                <a:spcPct val="0"/>
              </a:spcBef>
              <a:buNone/>
              <a:defRPr/>
            </a:pPr>
            <a:r>
              <a:rPr kumimoji="1" lang="en-US" altLang="en-US" sz="2600" b="1" dirty="0" smtClean="0">
                <a:solidFill>
                  <a:prstClr val="black"/>
                </a:solidFill>
                <a:latin typeface="Calibri"/>
                <a:cs typeface="Times New Roman" pitchFamily="18" charset="0"/>
              </a:rPr>
              <a:t>Applications</a:t>
            </a:r>
          </a:p>
        </p:txBody>
      </p:sp>
      <p:sp>
        <p:nvSpPr>
          <p:cNvPr id="18" name="Rectangle 2"/>
          <p:cNvSpPr>
            <a:spLocks noChangeArrowheads="1"/>
          </p:cNvSpPr>
          <p:nvPr/>
        </p:nvSpPr>
        <p:spPr bwMode="auto">
          <a:xfrm>
            <a:off x="428236" y="5051211"/>
            <a:ext cx="5112568"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en-US" altLang="en-US" sz="2400" b="1" dirty="0" smtClean="0">
                <a:solidFill>
                  <a:prstClr val="black"/>
                </a:solidFill>
                <a:latin typeface="Calibri"/>
                <a:cs typeface="Times New Roman" pitchFamily="18" charset="0"/>
              </a:rPr>
              <a:t>Gene therapy</a:t>
            </a:r>
          </a:p>
          <a:p>
            <a:pPr marL="361950" indent="-361950" fontAlgn="base">
              <a:spcBef>
                <a:spcPct val="0"/>
              </a:spcBef>
              <a:buFont typeface="Arial" pitchFamily="34" charset="0"/>
              <a:buNone/>
              <a:defRPr/>
            </a:pPr>
            <a:r>
              <a:rPr kumimoji="1" lang="en-US" altLang="en-US" sz="2200" b="1" dirty="0" smtClean="0">
                <a:solidFill>
                  <a:prstClr val="black">
                    <a:lumMod val="65000"/>
                    <a:lumOff val="35000"/>
                  </a:prstClr>
                </a:solidFill>
                <a:latin typeface="Calibri"/>
                <a:cs typeface="Times New Roman" pitchFamily="18" charset="0"/>
              </a:rPr>
              <a:t>	AAV gene therapy vectors</a:t>
            </a:r>
          </a:p>
        </p:txBody>
      </p:sp>
      <p:sp>
        <p:nvSpPr>
          <p:cNvPr id="19" name="Rectangle 2"/>
          <p:cNvSpPr>
            <a:spLocks noChangeArrowheads="1"/>
          </p:cNvSpPr>
          <p:nvPr/>
        </p:nvSpPr>
        <p:spPr bwMode="auto">
          <a:xfrm>
            <a:off x="428235" y="5843299"/>
            <a:ext cx="5655933"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en-US" altLang="en-US" sz="2400" b="1" dirty="0" smtClean="0">
                <a:solidFill>
                  <a:prstClr val="black"/>
                </a:solidFill>
                <a:latin typeface="Calibri"/>
                <a:cs typeface="Times New Roman" pitchFamily="18" charset="0"/>
              </a:rPr>
              <a:t>Pathogen safety (Worst case models)</a:t>
            </a:r>
          </a:p>
          <a:p>
            <a:pPr marL="361950" indent="-361950" fontAlgn="base">
              <a:spcBef>
                <a:spcPct val="0"/>
              </a:spcBef>
              <a:buFont typeface="Arial" pitchFamily="34" charset="0"/>
              <a:buNone/>
              <a:defRPr/>
            </a:pPr>
            <a:r>
              <a:rPr kumimoji="1" lang="en-US" altLang="en-US" sz="2200" b="1" dirty="0" smtClean="0">
                <a:solidFill>
                  <a:prstClr val="black">
                    <a:lumMod val="65000"/>
                    <a:lumOff val="35000"/>
                  </a:prstClr>
                </a:solidFill>
                <a:latin typeface="Calibri"/>
                <a:cs typeface="Times New Roman" pitchFamily="18" charset="0"/>
              </a:rPr>
              <a:t>	Animal parvoviruses (CPV, MVM)</a:t>
            </a:r>
          </a:p>
        </p:txBody>
      </p:sp>
      <p:sp>
        <p:nvSpPr>
          <p:cNvPr id="22" name="Rectangle 2"/>
          <p:cNvSpPr>
            <a:spLocks noChangeArrowheads="1"/>
          </p:cNvSpPr>
          <p:nvPr/>
        </p:nvSpPr>
        <p:spPr bwMode="auto">
          <a:xfrm>
            <a:off x="435645" y="4525670"/>
            <a:ext cx="511256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fontAlgn="base">
              <a:spcBef>
                <a:spcPct val="0"/>
              </a:spcBef>
              <a:buFont typeface="Wingdings" panose="05000000000000000000" pitchFamily="2" charset="2"/>
              <a:buChar char="ü"/>
              <a:defRPr/>
            </a:pPr>
            <a:r>
              <a:rPr kumimoji="1" lang="en-US" altLang="en-US" sz="2400" b="1" dirty="0" smtClean="0">
                <a:solidFill>
                  <a:prstClr val="black"/>
                </a:solidFill>
                <a:latin typeface="Calibri"/>
                <a:cs typeface="Times New Roman" pitchFamily="18" charset="0"/>
              </a:rPr>
              <a:t>Oncolytic capacity</a:t>
            </a:r>
          </a:p>
        </p:txBody>
      </p:sp>
    </p:spTree>
    <p:extLst>
      <p:ext uri="{BB962C8B-B14F-4D97-AF65-F5344CB8AC3E}">
        <p14:creationId xmlns:p14="http://schemas.microsoft.com/office/powerpoint/2010/main" val="6428714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hteck 3"/>
          <p:cNvSpPr/>
          <p:nvPr/>
        </p:nvSpPr>
        <p:spPr>
          <a:xfrm>
            <a:off x="3168540" y="2065157"/>
            <a:ext cx="7488832" cy="1477328"/>
          </a:xfrm>
          <a:prstGeom prst="rect">
            <a:avLst/>
          </a:prstGeom>
        </p:spPr>
        <p:txBody>
          <a:bodyPr wrap="square">
            <a:spAutoFit/>
          </a:bodyPr>
          <a:lstStyle/>
          <a:p>
            <a:r>
              <a:rPr lang="en-US" dirty="0"/>
              <a:t>Egress of progeny </a:t>
            </a:r>
            <a:r>
              <a:rPr lang="en-US" dirty="0" err="1"/>
              <a:t>virions</a:t>
            </a:r>
            <a:r>
              <a:rPr lang="en-US" dirty="0"/>
              <a:t> from the nuclear periphery to the plasma membrane through ER and Golgi is a regulated process involving COPII vesicles (</a:t>
            </a:r>
            <a:r>
              <a:rPr lang="en-US" dirty="0" err="1"/>
              <a:t>Bär</a:t>
            </a:r>
            <a:r>
              <a:rPr lang="en-US" dirty="0"/>
              <a:t> et al., 2008). This pathway is not only needed to induce post-assembly modification to mature progeny particles, but also for the coordinated release of </a:t>
            </a:r>
            <a:r>
              <a:rPr lang="en-US" dirty="0" err="1"/>
              <a:t>virions</a:t>
            </a:r>
            <a:r>
              <a:rPr lang="en-US" dirty="0"/>
              <a:t> by induction of cytolysis (</a:t>
            </a:r>
            <a:r>
              <a:rPr lang="en-US" dirty="0" err="1"/>
              <a:t>Bär</a:t>
            </a:r>
            <a:r>
              <a:rPr lang="en-US" dirty="0"/>
              <a:t> et al., 2013).</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949" y="1052735"/>
            <a:ext cx="5472608" cy="5303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5868144" y="1359611"/>
            <a:ext cx="1368152" cy="307777"/>
          </a:xfrm>
          <a:prstGeom prst="rect">
            <a:avLst/>
          </a:prstGeom>
          <a:noFill/>
        </p:spPr>
        <p:txBody>
          <a:bodyPr wrap="square" rtlCol="0">
            <a:spAutoFit/>
          </a:bodyPr>
          <a:lstStyle/>
          <a:p>
            <a:r>
              <a:rPr lang="de-CH" sz="1400" b="1" dirty="0" err="1" smtClean="0"/>
              <a:t>Cell</a:t>
            </a:r>
            <a:r>
              <a:rPr lang="de-CH" sz="1400" b="1" dirty="0" smtClean="0"/>
              <a:t> Membrane</a:t>
            </a:r>
            <a:endParaRPr lang="en-US" sz="1400" b="1" dirty="0"/>
          </a:p>
        </p:txBody>
      </p:sp>
      <p:sp>
        <p:nvSpPr>
          <p:cNvPr id="7" name="Textfeld 6"/>
          <p:cNvSpPr txBox="1"/>
          <p:nvPr/>
        </p:nvSpPr>
        <p:spPr>
          <a:xfrm>
            <a:off x="899592" y="2215497"/>
            <a:ext cx="1368152" cy="523220"/>
          </a:xfrm>
          <a:prstGeom prst="rect">
            <a:avLst/>
          </a:prstGeom>
          <a:noFill/>
        </p:spPr>
        <p:txBody>
          <a:bodyPr wrap="square" rtlCol="0">
            <a:spAutoFit/>
          </a:bodyPr>
          <a:lstStyle/>
          <a:p>
            <a:r>
              <a:rPr lang="de-CH" sz="1400" b="1" dirty="0" err="1" smtClean="0"/>
              <a:t>Endoplasmic</a:t>
            </a:r>
            <a:r>
              <a:rPr lang="de-CH" sz="1400" b="1" dirty="0" smtClean="0"/>
              <a:t> </a:t>
            </a:r>
            <a:r>
              <a:rPr lang="de-CH" sz="1400" b="1" dirty="0" err="1" smtClean="0"/>
              <a:t>Reticulum</a:t>
            </a:r>
            <a:endParaRPr lang="en-US" sz="1400" b="1" dirty="0"/>
          </a:p>
        </p:txBody>
      </p:sp>
      <p:sp>
        <p:nvSpPr>
          <p:cNvPr id="8" name="Textfeld 7"/>
          <p:cNvSpPr txBox="1"/>
          <p:nvPr/>
        </p:nvSpPr>
        <p:spPr>
          <a:xfrm>
            <a:off x="6488422" y="3212976"/>
            <a:ext cx="1368152" cy="307777"/>
          </a:xfrm>
          <a:prstGeom prst="rect">
            <a:avLst/>
          </a:prstGeom>
          <a:noFill/>
        </p:spPr>
        <p:txBody>
          <a:bodyPr wrap="square" rtlCol="0">
            <a:spAutoFit/>
          </a:bodyPr>
          <a:lstStyle/>
          <a:p>
            <a:r>
              <a:rPr lang="de-CH" sz="1400" b="1" dirty="0" err="1" smtClean="0"/>
              <a:t>Lysosome</a:t>
            </a:r>
            <a:endParaRPr lang="en-US" sz="1400" b="1" dirty="0"/>
          </a:p>
        </p:txBody>
      </p:sp>
      <p:sp>
        <p:nvSpPr>
          <p:cNvPr id="9" name="Textfeld 8"/>
          <p:cNvSpPr txBox="1"/>
          <p:nvPr/>
        </p:nvSpPr>
        <p:spPr>
          <a:xfrm>
            <a:off x="6588224" y="4695668"/>
            <a:ext cx="1368152" cy="307777"/>
          </a:xfrm>
          <a:prstGeom prst="rect">
            <a:avLst/>
          </a:prstGeom>
          <a:noFill/>
        </p:spPr>
        <p:txBody>
          <a:bodyPr wrap="square" rtlCol="0">
            <a:spAutoFit/>
          </a:bodyPr>
          <a:lstStyle/>
          <a:p>
            <a:r>
              <a:rPr lang="de-CH" sz="1400" b="1" dirty="0" err="1" smtClean="0"/>
              <a:t>Endosome</a:t>
            </a:r>
            <a:endParaRPr lang="en-US" sz="1400" b="1" dirty="0"/>
          </a:p>
        </p:txBody>
      </p:sp>
      <p:sp>
        <p:nvSpPr>
          <p:cNvPr id="10" name="Textfeld 9"/>
          <p:cNvSpPr txBox="1"/>
          <p:nvPr/>
        </p:nvSpPr>
        <p:spPr>
          <a:xfrm>
            <a:off x="6156176" y="5578607"/>
            <a:ext cx="1368152" cy="307777"/>
          </a:xfrm>
          <a:prstGeom prst="rect">
            <a:avLst/>
          </a:prstGeom>
          <a:noFill/>
        </p:spPr>
        <p:txBody>
          <a:bodyPr wrap="square" rtlCol="0">
            <a:spAutoFit/>
          </a:bodyPr>
          <a:lstStyle/>
          <a:p>
            <a:r>
              <a:rPr lang="de-CH" sz="1400" b="1" dirty="0" smtClean="0">
                <a:solidFill>
                  <a:srgbClr val="FF0000"/>
                </a:solidFill>
              </a:rPr>
              <a:t>ENDOCYTOSIS</a:t>
            </a:r>
            <a:endParaRPr lang="en-US" sz="1400" b="1" dirty="0">
              <a:solidFill>
                <a:srgbClr val="FF0000"/>
              </a:solidFill>
            </a:endParaRPr>
          </a:p>
        </p:txBody>
      </p:sp>
      <p:sp>
        <p:nvSpPr>
          <p:cNvPr id="11" name="Textfeld 10"/>
          <p:cNvSpPr txBox="1"/>
          <p:nvPr/>
        </p:nvSpPr>
        <p:spPr>
          <a:xfrm>
            <a:off x="2267744" y="6356437"/>
            <a:ext cx="1159827" cy="307777"/>
          </a:xfrm>
          <a:prstGeom prst="rect">
            <a:avLst/>
          </a:prstGeom>
          <a:noFill/>
        </p:spPr>
        <p:txBody>
          <a:bodyPr wrap="square" rtlCol="0">
            <a:spAutoFit/>
          </a:bodyPr>
          <a:lstStyle/>
          <a:p>
            <a:r>
              <a:rPr lang="de-CH" sz="1400" b="1" dirty="0" smtClean="0">
                <a:solidFill>
                  <a:srgbClr val="FF0000"/>
                </a:solidFill>
              </a:rPr>
              <a:t>EXOCYTOSIS</a:t>
            </a:r>
            <a:endParaRPr lang="en-US" sz="1400" b="1" dirty="0">
              <a:solidFill>
                <a:srgbClr val="FF0000"/>
              </a:solidFill>
            </a:endParaRPr>
          </a:p>
        </p:txBody>
      </p:sp>
      <p:pic>
        <p:nvPicPr>
          <p:cNvPr id="12" name="Picture 2"/>
          <p:cNvPicPr>
            <a:picLocks noChangeAspect="1"/>
          </p:cNvPicPr>
          <p:nvPr/>
        </p:nvPicPr>
        <p:blipFill>
          <a:blip r:embed="rId5">
            <a:duotone>
              <a:prstClr val="black"/>
              <a:schemeClr val="accent1">
                <a:tint val="45000"/>
                <a:satMod val="400000"/>
              </a:schemeClr>
            </a:duotone>
          </a:blip>
          <a:stretch>
            <a:fillRect/>
          </a:stretch>
        </p:blipFill>
        <p:spPr>
          <a:xfrm>
            <a:off x="34681" y="4291556"/>
            <a:ext cx="972208" cy="1116000"/>
          </a:xfrm>
          <a:prstGeom prst="rect">
            <a:avLst/>
          </a:prstGeom>
          <a:effectLst>
            <a:glow>
              <a:schemeClr val="accent1"/>
            </a:glow>
            <a:outerShdw blurRad="50800" dist="50800" dir="5400000" algn="ctr" rotWithShape="0">
              <a:srgbClr val="000000">
                <a:alpha val="17000"/>
              </a:srgbClr>
            </a:outerShdw>
            <a:reflection stA="0" endPos="65000" dist="50800" dir="5400000" sy="-100000" algn="bl" rotWithShape="0"/>
          </a:effectLst>
        </p:spPr>
      </p:pic>
      <p:sp>
        <p:nvSpPr>
          <p:cNvPr id="13" name="Freeform 40"/>
          <p:cNvSpPr/>
          <p:nvPr/>
        </p:nvSpPr>
        <p:spPr>
          <a:xfrm rot="13873920">
            <a:off x="105051" y="4772286"/>
            <a:ext cx="828254" cy="158662"/>
          </a:xfrm>
          <a:custGeom>
            <a:avLst/>
            <a:gdLst>
              <a:gd name="connsiteX0" fmla="*/ 0 w 3017212"/>
              <a:gd name="connsiteY0" fmla="*/ 446425 h 885159"/>
              <a:gd name="connsiteX1" fmla="*/ 323272 w 3017212"/>
              <a:gd name="connsiteY1" fmla="*/ 15395 h 885159"/>
              <a:gd name="connsiteX2" fmla="*/ 692727 w 3017212"/>
              <a:gd name="connsiteY2" fmla="*/ 885153 h 885159"/>
              <a:gd name="connsiteX3" fmla="*/ 1016000 w 3017212"/>
              <a:gd name="connsiteY3" fmla="*/ 1 h 885159"/>
              <a:gd name="connsiteX4" fmla="*/ 1354666 w 3017212"/>
              <a:gd name="connsiteY4" fmla="*/ 885153 h 885159"/>
              <a:gd name="connsiteX5" fmla="*/ 1662545 w 3017212"/>
              <a:gd name="connsiteY5" fmla="*/ 1 h 885159"/>
              <a:gd name="connsiteX6" fmla="*/ 1893454 w 3017212"/>
              <a:gd name="connsiteY6" fmla="*/ 885153 h 885159"/>
              <a:gd name="connsiteX7" fmla="*/ 2201333 w 3017212"/>
              <a:gd name="connsiteY7" fmla="*/ 1 h 885159"/>
              <a:gd name="connsiteX8" fmla="*/ 2493818 w 3017212"/>
              <a:gd name="connsiteY8" fmla="*/ 877456 h 885159"/>
              <a:gd name="connsiteX9" fmla="*/ 2770909 w 3017212"/>
              <a:gd name="connsiteY9" fmla="*/ 15395 h 885159"/>
              <a:gd name="connsiteX10" fmla="*/ 3017212 w 3017212"/>
              <a:gd name="connsiteY10" fmla="*/ 523395 h 88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212" h="885159">
                <a:moveTo>
                  <a:pt x="0" y="446425"/>
                </a:moveTo>
                <a:cubicBezTo>
                  <a:pt x="103909" y="194349"/>
                  <a:pt x="207818" y="-57726"/>
                  <a:pt x="323272" y="15395"/>
                </a:cubicBezTo>
                <a:cubicBezTo>
                  <a:pt x="438727" y="88516"/>
                  <a:pt x="577272" y="887719"/>
                  <a:pt x="692727" y="885153"/>
                </a:cubicBezTo>
                <a:cubicBezTo>
                  <a:pt x="808182" y="882587"/>
                  <a:pt x="905677" y="1"/>
                  <a:pt x="1016000" y="1"/>
                </a:cubicBezTo>
                <a:cubicBezTo>
                  <a:pt x="1126323" y="1"/>
                  <a:pt x="1246909" y="885153"/>
                  <a:pt x="1354666" y="885153"/>
                </a:cubicBezTo>
                <a:cubicBezTo>
                  <a:pt x="1462423" y="885153"/>
                  <a:pt x="1572747" y="1"/>
                  <a:pt x="1662545" y="1"/>
                </a:cubicBezTo>
                <a:cubicBezTo>
                  <a:pt x="1752343" y="1"/>
                  <a:pt x="1803656" y="885153"/>
                  <a:pt x="1893454" y="885153"/>
                </a:cubicBezTo>
                <a:cubicBezTo>
                  <a:pt x="1983252" y="885153"/>
                  <a:pt x="2101272" y="1284"/>
                  <a:pt x="2201333" y="1"/>
                </a:cubicBezTo>
                <a:cubicBezTo>
                  <a:pt x="2301394" y="-1282"/>
                  <a:pt x="2398889" y="874890"/>
                  <a:pt x="2493818" y="877456"/>
                </a:cubicBezTo>
                <a:cubicBezTo>
                  <a:pt x="2588747" y="880022"/>
                  <a:pt x="2683677" y="74405"/>
                  <a:pt x="2770909" y="15395"/>
                </a:cubicBezTo>
                <a:cubicBezTo>
                  <a:pt x="2858141" y="-43615"/>
                  <a:pt x="3017212" y="523395"/>
                  <a:pt x="3017212" y="523395"/>
                </a:cubicBezTo>
              </a:path>
            </a:pathLst>
          </a:custGeom>
          <a:ln>
            <a:gradFill flip="none" rotWithShape="1">
              <a:gsLst>
                <a:gs pos="0">
                  <a:srgbClr val="C00000">
                    <a:lumMod val="0"/>
                    <a:lumOff val="100000"/>
                  </a:srgbClr>
                </a:gs>
                <a:gs pos="50000">
                  <a:srgbClr val="FF0000"/>
                </a:gs>
                <a:gs pos="100000">
                  <a:srgbClr val="FF4747"/>
                </a:gs>
              </a:gsLst>
              <a:lin ang="0" scaled="1"/>
              <a:tileRect/>
            </a:gradFill>
          </a:ln>
          <a:effectLst>
            <a:outerShdw blurRad="40000" dist="23000" dir="5400000" rotWithShape="0">
              <a:srgbClr val="000000">
                <a:alpha val="47000"/>
              </a:srgbClr>
            </a:outerShdw>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b="1">
              <a:solidFill>
                <a:srgbClr val="000000"/>
              </a:solidFill>
            </a:endParaRPr>
          </a:p>
        </p:txBody>
      </p:sp>
      <p:pic>
        <p:nvPicPr>
          <p:cNvPr id="2050"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0000"/>
          <a:stretch/>
        </p:blipFill>
        <p:spPr bwMode="auto">
          <a:xfrm>
            <a:off x="2267744" y="6165304"/>
            <a:ext cx="178144" cy="189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0000"/>
          <a:stretch/>
        </p:blipFill>
        <p:spPr bwMode="auto">
          <a:xfrm>
            <a:off x="3199196" y="5101511"/>
            <a:ext cx="178144" cy="189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0000"/>
          <a:stretch/>
        </p:blipFill>
        <p:spPr bwMode="auto">
          <a:xfrm>
            <a:off x="3419872" y="4797152"/>
            <a:ext cx="178144" cy="189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46536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2568890" y="1673404"/>
            <a:ext cx="8514861" cy="4437112"/>
            <a:chOff x="-2568890" y="1673404"/>
            <a:chExt cx="8514861" cy="4437112"/>
          </a:xfrm>
        </p:grpSpPr>
        <p:grpSp>
          <p:nvGrpSpPr>
            <p:cNvPr id="3" name="Gruppieren 2"/>
            <p:cNvGrpSpPr/>
            <p:nvPr/>
          </p:nvGrpSpPr>
          <p:grpSpPr>
            <a:xfrm>
              <a:off x="1979711" y="4005064"/>
              <a:ext cx="3910546" cy="2083149"/>
              <a:chOff x="1979711" y="4005064"/>
              <a:chExt cx="3910546" cy="2083149"/>
            </a:xfrm>
          </p:grpSpPr>
          <p:pic>
            <p:nvPicPr>
              <p:cNvPr id="5"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rot="10800000">
                <a:off x="1979711" y="5035282"/>
                <a:ext cx="3910545" cy="1052931"/>
              </a:xfrm>
              <a:prstGeom prst="rect">
                <a:avLst/>
              </a:prstGeom>
              <a:noFill/>
            </p:spPr>
          </p:pic>
          <p:pic>
            <p:nvPicPr>
              <p:cNvPr id="6" name="Picture 4" descr="tb"/>
              <p:cNvPicPr>
                <a:picLocks noChangeAspect="1" noChangeArrowheads="1"/>
              </p:cNvPicPr>
              <p:nvPr/>
            </p:nvPicPr>
            <p:blipFill rotWithShape="1">
              <a:blip r:embed="rId2">
                <a:duotone>
                  <a:prstClr val="black"/>
                  <a:schemeClr val="accent1">
                    <a:tint val="45000"/>
                    <a:satMod val="400000"/>
                  </a:schemeClr>
                </a:duotone>
              </a:blip>
              <a:srcRect t="29489" r="66165" b="41021"/>
              <a:stretch/>
            </p:blipFill>
            <p:spPr bwMode="auto">
              <a:xfrm rot="10800000">
                <a:off x="3398299" y="4005064"/>
                <a:ext cx="2491958" cy="1555818"/>
              </a:xfrm>
              <a:prstGeom prst="rect">
                <a:avLst/>
              </a:prstGeom>
              <a:noFill/>
            </p:spPr>
          </p:pic>
        </p:grpSp>
        <p:sp>
          <p:nvSpPr>
            <p:cNvPr id="4" name="Ellipse 3"/>
            <p:cNvSpPr/>
            <p:nvPr/>
          </p:nvSpPr>
          <p:spPr>
            <a:xfrm>
              <a:off x="-2568890" y="1673404"/>
              <a:ext cx="8514861" cy="4437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7" name="Picture 4" descr="tb"/>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blog.datacracker.com/wp-content/uploads/2013/04/Figure-Sitting-With-Question-Ma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3975197"/>
            <a:ext cx="2766171" cy="27661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tb"/>
          <p:cNvPicPr>
            <a:picLocks noChangeAspect="1" noChangeArrowheads="1"/>
          </p:cNvPicPr>
          <p:nvPr/>
        </p:nvPicPr>
        <p:blipFill>
          <a:blip r:embed="rId4">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4" name="Picture 2" descr="E:\IEF 3\IEF 3\IEF 3 final\2014-05-15-153529\2014-05-15-153529_IEF 3_TH.jpg"/>
          <p:cNvPicPr>
            <a:picLocks noChangeAspect="1" noChangeArrowheads="1"/>
          </p:cNvPicPr>
          <p:nvPr/>
        </p:nvPicPr>
        <p:blipFill rotWithShape="1">
          <a:blip r:embed="rId5">
            <a:extLst>
              <a:ext uri="{28A0092B-C50C-407E-A947-70E740481C1C}">
                <a14:useLocalDpi xmlns:a14="http://schemas.microsoft.com/office/drawing/2010/main"/>
              </a:ext>
            </a:extLst>
          </a:blip>
          <a:srcRect r="50000"/>
          <a:stretch/>
        </p:blipFill>
        <p:spPr bwMode="auto">
          <a:xfrm rot="10800000" flipH="1">
            <a:off x="1380363" y="2107439"/>
            <a:ext cx="864095" cy="36004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erade Verbindung 4"/>
          <p:cNvCxnSpPr/>
          <p:nvPr/>
        </p:nvCxnSpPr>
        <p:spPr>
          <a:xfrm>
            <a:off x="1187199" y="27440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p:nvCxnSpPr>
        <p:spPr>
          <a:xfrm>
            <a:off x="1187199" y="293724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Gerade Verbindung 6"/>
          <p:cNvCxnSpPr/>
          <p:nvPr/>
        </p:nvCxnSpPr>
        <p:spPr>
          <a:xfrm>
            <a:off x="1187199" y="321384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p:nvCxnSpPr>
        <p:spPr>
          <a:xfrm>
            <a:off x="1187199" y="363103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1187199" y="434311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1187199" y="49271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a:off x="1187199" y="550324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778011" y="2600065"/>
            <a:ext cx="450334" cy="276999"/>
          </a:xfrm>
          <a:prstGeom prst="rect">
            <a:avLst/>
          </a:prstGeom>
          <a:noFill/>
        </p:spPr>
        <p:txBody>
          <a:bodyPr wrap="square" rtlCol="0">
            <a:spAutoFit/>
          </a:bodyPr>
          <a:lstStyle/>
          <a:p>
            <a:pPr algn="r"/>
            <a:r>
              <a:rPr lang="en-GB" sz="1200" b="1" dirty="0" smtClean="0"/>
              <a:t>6.0</a:t>
            </a:r>
            <a:endParaRPr lang="en-GB" sz="1200" b="1" dirty="0"/>
          </a:p>
        </p:txBody>
      </p:sp>
      <p:sp>
        <p:nvSpPr>
          <p:cNvPr id="13" name="Textfeld 12"/>
          <p:cNvSpPr txBox="1"/>
          <p:nvPr/>
        </p:nvSpPr>
        <p:spPr>
          <a:xfrm>
            <a:off x="804681" y="2804262"/>
            <a:ext cx="423664" cy="276999"/>
          </a:xfrm>
          <a:prstGeom prst="rect">
            <a:avLst/>
          </a:prstGeom>
          <a:noFill/>
        </p:spPr>
        <p:txBody>
          <a:bodyPr wrap="square" rtlCol="0">
            <a:spAutoFit/>
          </a:bodyPr>
          <a:lstStyle/>
          <a:p>
            <a:pPr algn="r"/>
            <a:r>
              <a:rPr lang="en-GB" sz="1200" b="1" dirty="0" smtClean="0"/>
              <a:t>5.9</a:t>
            </a:r>
            <a:endParaRPr lang="en-GB" sz="1200" b="1" dirty="0"/>
          </a:p>
        </p:txBody>
      </p:sp>
      <p:sp>
        <p:nvSpPr>
          <p:cNvPr id="14" name="Textfeld 13"/>
          <p:cNvSpPr txBox="1"/>
          <p:nvPr/>
        </p:nvSpPr>
        <p:spPr>
          <a:xfrm>
            <a:off x="741057" y="3066006"/>
            <a:ext cx="487288" cy="276999"/>
          </a:xfrm>
          <a:prstGeom prst="rect">
            <a:avLst/>
          </a:prstGeom>
          <a:noFill/>
        </p:spPr>
        <p:txBody>
          <a:bodyPr wrap="square" rtlCol="0">
            <a:spAutoFit/>
          </a:bodyPr>
          <a:lstStyle/>
          <a:p>
            <a:pPr algn="r"/>
            <a:r>
              <a:rPr lang="en-GB" sz="1200" b="1" dirty="0" smtClean="0"/>
              <a:t>5.2</a:t>
            </a:r>
            <a:endParaRPr lang="en-GB" sz="1200" b="1" dirty="0"/>
          </a:p>
        </p:txBody>
      </p:sp>
      <p:sp>
        <p:nvSpPr>
          <p:cNvPr id="15" name="Textfeld 14"/>
          <p:cNvSpPr txBox="1"/>
          <p:nvPr/>
        </p:nvSpPr>
        <p:spPr>
          <a:xfrm>
            <a:off x="749441" y="2945247"/>
            <a:ext cx="478904" cy="288032"/>
          </a:xfrm>
          <a:prstGeom prst="rect">
            <a:avLst/>
          </a:prstGeom>
          <a:noFill/>
        </p:spPr>
        <p:txBody>
          <a:bodyPr wrap="square" rtlCol="0">
            <a:spAutoFit/>
          </a:bodyPr>
          <a:lstStyle/>
          <a:p>
            <a:pPr algn="r"/>
            <a:r>
              <a:rPr lang="en-GB" sz="1200" b="1" dirty="0" smtClean="0"/>
              <a:t>5.3</a:t>
            </a:r>
            <a:endParaRPr lang="en-GB" sz="1200" b="1" dirty="0"/>
          </a:p>
        </p:txBody>
      </p:sp>
      <p:sp>
        <p:nvSpPr>
          <p:cNvPr id="16" name="Textfeld 15"/>
          <p:cNvSpPr txBox="1"/>
          <p:nvPr/>
        </p:nvSpPr>
        <p:spPr>
          <a:xfrm>
            <a:off x="685817" y="3483593"/>
            <a:ext cx="542528" cy="288032"/>
          </a:xfrm>
          <a:prstGeom prst="rect">
            <a:avLst/>
          </a:prstGeom>
          <a:noFill/>
        </p:spPr>
        <p:txBody>
          <a:bodyPr wrap="square" rtlCol="0">
            <a:spAutoFit/>
          </a:bodyPr>
          <a:lstStyle/>
          <a:p>
            <a:pPr algn="r"/>
            <a:r>
              <a:rPr lang="en-GB" sz="1200" b="1" dirty="0" smtClean="0"/>
              <a:t>4.7</a:t>
            </a:r>
            <a:endParaRPr lang="en-GB" sz="1200" b="1" dirty="0"/>
          </a:p>
        </p:txBody>
      </p:sp>
      <p:sp>
        <p:nvSpPr>
          <p:cNvPr id="17" name="Textfeld 16"/>
          <p:cNvSpPr txBox="1"/>
          <p:nvPr/>
        </p:nvSpPr>
        <p:spPr>
          <a:xfrm>
            <a:off x="622193" y="4195274"/>
            <a:ext cx="606152" cy="276999"/>
          </a:xfrm>
          <a:prstGeom prst="rect">
            <a:avLst/>
          </a:prstGeom>
          <a:noFill/>
        </p:spPr>
        <p:txBody>
          <a:bodyPr wrap="square" rtlCol="0">
            <a:spAutoFit/>
          </a:bodyPr>
          <a:lstStyle/>
          <a:p>
            <a:pPr algn="r"/>
            <a:r>
              <a:rPr lang="en-GB" sz="1200" b="1" dirty="0" smtClean="0"/>
              <a:t>4.5</a:t>
            </a:r>
            <a:endParaRPr lang="en-GB" sz="1200" b="1" dirty="0"/>
          </a:p>
        </p:txBody>
      </p:sp>
      <p:cxnSp>
        <p:nvCxnSpPr>
          <p:cNvPr id="18" name="Gerade Verbindung 17"/>
          <p:cNvCxnSpPr/>
          <p:nvPr/>
        </p:nvCxnSpPr>
        <p:spPr>
          <a:xfrm>
            <a:off x="1187199" y="306983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685817" y="4783165"/>
            <a:ext cx="542528" cy="288032"/>
          </a:xfrm>
          <a:prstGeom prst="rect">
            <a:avLst/>
          </a:prstGeom>
          <a:noFill/>
        </p:spPr>
        <p:txBody>
          <a:bodyPr wrap="square" rtlCol="0">
            <a:spAutoFit/>
          </a:bodyPr>
          <a:lstStyle/>
          <a:p>
            <a:pPr algn="r"/>
            <a:r>
              <a:rPr lang="en-GB" sz="1200" b="1" dirty="0" smtClean="0"/>
              <a:t>4.2</a:t>
            </a:r>
            <a:endParaRPr lang="en-GB" sz="1200" b="1" dirty="0"/>
          </a:p>
        </p:txBody>
      </p:sp>
      <p:sp>
        <p:nvSpPr>
          <p:cNvPr id="20" name="Textfeld 19"/>
          <p:cNvSpPr txBox="1"/>
          <p:nvPr/>
        </p:nvSpPr>
        <p:spPr>
          <a:xfrm>
            <a:off x="685817" y="5351227"/>
            <a:ext cx="542528" cy="288032"/>
          </a:xfrm>
          <a:prstGeom prst="rect">
            <a:avLst/>
          </a:prstGeom>
          <a:noFill/>
        </p:spPr>
        <p:txBody>
          <a:bodyPr wrap="square" rtlCol="0">
            <a:spAutoFit/>
          </a:bodyPr>
          <a:lstStyle/>
          <a:p>
            <a:pPr algn="r"/>
            <a:r>
              <a:rPr lang="en-GB" sz="1200" b="1" dirty="0" smtClean="0"/>
              <a:t>3.8</a:t>
            </a:r>
            <a:endParaRPr lang="en-GB" sz="1200" b="1" dirty="0"/>
          </a:p>
        </p:txBody>
      </p:sp>
      <p:sp>
        <p:nvSpPr>
          <p:cNvPr id="21" name="Textfeld 20"/>
          <p:cNvSpPr txBox="1"/>
          <p:nvPr/>
        </p:nvSpPr>
        <p:spPr>
          <a:xfrm>
            <a:off x="778011" y="1891415"/>
            <a:ext cx="542528" cy="338554"/>
          </a:xfrm>
          <a:prstGeom prst="rect">
            <a:avLst/>
          </a:prstGeom>
          <a:noFill/>
        </p:spPr>
        <p:txBody>
          <a:bodyPr wrap="square" rtlCol="0">
            <a:spAutoFit/>
          </a:bodyPr>
          <a:lstStyle/>
          <a:p>
            <a:r>
              <a:rPr lang="en-GB" sz="1600" b="1" dirty="0" err="1" smtClean="0"/>
              <a:t>pI</a:t>
            </a:r>
            <a:endParaRPr lang="en-GB" sz="1200" b="1" dirty="0"/>
          </a:p>
        </p:txBody>
      </p:sp>
      <p:pic>
        <p:nvPicPr>
          <p:cNvPr id="22" name="Picture 2" descr="C:\Users\Kempf_Lab\Documents\Marcus von Nordheim\ck_0037.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colorTemperature colorTemp="8800"/>
                    </a14:imgEffect>
                    <a14:imgEffect>
                      <a14:saturation sat="0"/>
                    </a14:imgEffect>
                    <a14:imgEffect>
                      <a14:brightnessContrast bright="-14000" contrast="49000"/>
                    </a14:imgEffect>
                  </a14:imgLayer>
                </a14:imgProps>
              </a:ext>
              <a:ext uri="{28A0092B-C50C-407E-A947-70E740481C1C}">
                <a14:useLocalDpi xmlns:a14="http://schemas.microsoft.com/office/drawing/2010/main"/>
              </a:ext>
            </a:extLst>
          </a:blip>
          <a:srcRect t="3722" b="10072"/>
          <a:stretch/>
        </p:blipFill>
        <p:spPr bwMode="auto">
          <a:xfrm rot="10800000">
            <a:off x="2909888" y="2107438"/>
            <a:ext cx="805984" cy="36004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erade Verbindung 22"/>
          <p:cNvCxnSpPr/>
          <p:nvPr/>
        </p:nvCxnSpPr>
        <p:spPr>
          <a:xfrm>
            <a:off x="2690886" y="306983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a:off x="2690886" y="321384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a:off x="2690886" y="363103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2364764" y="2600065"/>
            <a:ext cx="468982" cy="276999"/>
          </a:xfrm>
          <a:prstGeom prst="rect">
            <a:avLst/>
          </a:prstGeom>
          <a:noFill/>
        </p:spPr>
        <p:txBody>
          <a:bodyPr wrap="square" rtlCol="0">
            <a:spAutoFit/>
          </a:bodyPr>
          <a:lstStyle/>
          <a:p>
            <a:r>
              <a:rPr lang="en-GB" sz="1200" b="1" dirty="0" smtClean="0"/>
              <a:t>6.0</a:t>
            </a:r>
            <a:endParaRPr lang="en-GB" sz="1200" b="1" dirty="0"/>
          </a:p>
        </p:txBody>
      </p:sp>
      <p:sp>
        <p:nvSpPr>
          <p:cNvPr id="27" name="Textfeld 26"/>
          <p:cNvSpPr txBox="1"/>
          <p:nvPr/>
        </p:nvSpPr>
        <p:spPr>
          <a:xfrm>
            <a:off x="2364764" y="3066006"/>
            <a:ext cx="487288" cy="276999"/>
          </a:xfrm>
          <a:prstGeom prst="rect">
            <a:avLst/>
          </a:prstGeom>
          <a:noFill/>
        </p:spPr>
        <p:txBody>
          <a:bodyPr wrap="square" rtlCol="0">
            <a:spAutoFit/>
          </a:bodyPr>
          <a:lstStyle/>
          <a:p>
            <a:r>
              <a:rPr lang="en-GB" sz="1200" b="1" dirty="0" smtClean="0"/>
              <a:t>5.2</a:t>
            </a:r>
            <a:endParaRPr lang="en-GB" sz="1200" b="1" dirty="0"/>
          </a:p>
        </p:txBody>
      </p:sp>
      <p:sp>
        <p:nvSpPr>
          <p:cNvPr id="28" name="Textfeld 27"/>
          <p:cNvSpPr txBox="1"/>
          <p:nvPr/>
        </p:nvSpPr>
        <p:spPr>
          <a:xfrm>
            <a:off x="2364764" y="2945247"/>
            <a:ext cx="478904" cy="288032"/>
          </a:xfrm>
          <a:prstGeom prst="rect">
            <a:avLst/>
          </a:prstGeom>
          <a:noFill/>
        </p:spPr>
        <p:txBody>
          <a:bodyPr wrap="square" rtlCol="0">
            <a:spAutoFit/>
          </a:bodyPr>
          <a:lstStyle/>
          <a:p>
            <a:r>
              <a:rPr lang="en-GB" sz="1200" b="1" dirty="0" smtClean="0"/>
              <a:t>5.3</a:t>
            </a:r>
            <a:endParaRPr lang="en-GB" sz="1200" b="1" dirty="0"/>
          </a:p>
        </p:txBody>
      </p:sp>
      <p:sp>
        <p:nvSpPr>
          <p:cNvPr id="29" name="Textfeld 28"/>
          <p:cNvSpPr txBox="1"/>
          <p:nvPr/>
        </p:nvSpPr>
        <p:spPr>
          <a:xfrm>
            <a:off x="2364764" y="3483593"/>
            <a:ext cx="542528" cy="288032"/>
          </a:xfrm>
          <a:prstGeom prst="rect">
            <a:avLst/>
          </a:prstGeom>
          <a:noFill/>
        </p:spPr>
        <p:txBody>
          <a:bodyPr wrap="square" rtlCol="0">
            <a:spAutoFit/>
          </a:bodyPr>
          <a:lstStyle/>
          <a:p>
            <a:r>
              <a:rPr lang="en-GB" sz="1200" b="1" dirty="0" smtClean="0"/>
              <a:t>4.7</a:t>
            </a:r>
            <a:endParaRPr lang="en-GB" sz="1200" b="1" dirty="0"/>
          </a:p>
        </p:txBody>
      </p:sp>
      <p:sp>
        <p:nvSpPr>
          <p:cNvPr id="30" name="Textfeld 29"/>
          <p:cNvSpPr txBox="1"/>
          <p:nvPr/>
        </p:nvSpPr>
        <p:spPr>
          <a:xfrm>
            <a:off x="2364764" y="4203266"/>
            <a:ext cx="606152" cy="276999"/>
          </a:xfrm>
          <a:prstGeom prst="rect">
            <a:avLst/>
          </a:prstGeom>
          <a:noFill/>
        </p:spPr>
        <p:txBody>
          <a:bodyPr wrap="square" rtlCol="0">
            <a:spAutoFit/>
          </a:bodyPr>
          <a:lstStyle/>
          <a:p>
            <a:r>
              <a:rPr lang="en-GB" sz="1200" b="1" dirty="0" smtClean="0"/>
              <a:t>4.5</a:t>
            </a:r>
            <a:endParaRPr lang="en-GB" sz="1200" b="1" dirty="0"/>
          </a:p>
        </p:txBody>
      </p:sp>
      <p:cxnSp>
        <p:nvCxnSpPr>
          <p:cNvPr id="31" name="Gerade Verbindung 30"/>
          <p:cNvCxnSpPr/>
          <p:nvPr/>
        </p:nvCxnSpPr>
        <p:spPr>
          <a:xfrm>
            <a:off x="2690886" y="27440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feld 32"/>
          <p:cNvSpPr txBox="1"/>
          <p:nvPr/>
        </p:nvSpPr>
        <p:spPr>
          <a:xfrm>
            <a:off x="2462678" y="1830827"/>
            <a:ext cx="542528" cy="338554"/>
          </a:xfrm>
          <a:prstGeom prst="rect">
            <a:avLst/>
          </a:prstGeom>
          <a:noFill/>
        </p:spPr>
        <p:txBody>
          <a:bodyPr wrap="square" rtlCol="0">
            <a:spAutoFit/>
          </a:bodyPr>
          <a:lstStyle/>
          <a:p>
            <a:r>
              <a:rPr lang="en-GB" sz="1600" b="1" dirty="0" err="1" smtClean="0"/>
              <a:t>pI</a:t>
            </a:r>
            <a:endParaRPr lang="en-GB" sz="1200" b="1" dirty="0"/>
          </a:p>
        </p:txBody>
      </p:sp>
      <p:sp>
        <p:nvSpPr>
          <p:cNvPr id="34" name="Textfeld 33"/>
          <p:cNvSpPr txBox="1"/>
          <p:nvPr/>
        </p:nvSpPr>
        <p:spPr>
          <a:xfrm rot="16200000">
            <a:off x="2924076" y="1380136"/>
            <a:ext cx="624382" cy="276999"/>
          </a:xfrm>
          <a:prstGeom prst="rect">
            <a:avLst/>
          </a:prstGeom>
          <a:noFill/>
        </p:spPr>
        <p:txBody>
          <a:bodyPr wrap="square" rtlCol="0">
            <a:spAutoFit/>
          </a:bodyPr>
          <a:lstStyle/>
          <a:p>
            <a:pPr algn="r"/>
            <a:r>
              <a:rPr lang="en-GB" sz="1200" b="1" dirty="0" smtClean="0"/>
              <a:t>60 </a:t>
            </a:r>
            <a:r>
              <a:rPr lang="en-GB" sz="1200" b="1" dirty="0" err="1" smtClean="0"/>
              <a:t>ug</a:t>
            </a:r>
            <a:endParaRPr lang="en-GB" sz="1200" b="1" dirty="0"/>
          </a:p>
        </p:txBody>
      </p:sp>
      <p:sp>
        <p:nvSpPr>
          <p:cNvPr id="35" name="Textfeld 34"/>
          <p:cNvSpPr txBox="1"/>
          <p:nvPr/>
        </p:nvSpPr>
        <p:spPr>
          <a:xfrm rot="16200000">
            <a:off x="3134925" y="1355977"/>
            <a:ext cx="576063" cy="276999"/>
          </a:xfrm>
          <a:prstGeom prst="rect">
            <a:avLst/>
          </a:prstGeom>
          <a:noFill/>
        </p:spPr>
        <p:txBody>
          <a:bodyPr wrap="square" rtlCol="0">
            <a:spAutoFit/>
          </a:bodyPr>
          <a:lstStyle/>
          <a:p>
            <a:pPr algn="r"/>
            <a:r>
              <a:rPr lang="en-GB" sz="1200" b="1" dirty="0" smtClean="0"/>
              <a:t>90 </a:t>
            </a:r>
            <a:r>
              <a:rPr lang="en-GB" sz="1200" b="1" dirty="0" err="1" smtClean="0"/>
              <a:t>ug</a:t>
            </a:r>
            <a:endParaRPr lang="en-GB" sz="1200" b="1" dirty="0"/>
          </a:p>
        </p:txBody>
      </p:sp>
      <p:sp>
        <p:nvSpPr>
          <p:cNvPr id="36" name="Textfeld 35"/>
          <p:cNvSpPr txBox="1"/>
          <p:nvPr/>
        </p:nvSpPr>
        <p:spPr>
          <a:xfrm rot="16200000">
            <a:off x="3209082" y="1457080"/>
            <a:ext cx="778270" cy="276999"/>
          </a:xfrm>
          <a:prstGeom prst="rect">
            <a:avLst/>
          </a:prstGeom>
          <a:noFill/>
        </p:spPr>
        <p:txBody>
          <a:bodyPr wrap="square" rtlCol="0">
            <a:spAutoFit/>
          </a:bodyPr>
          <a:lstStyle/>
          <a:p>
            <a:pPr algn="r"/>
            <a:r>
              <a:rPr lang="en-GB" sz="1200" b="1" dirty="0" smtClean="0"/>
              <a:t>120 </a:t>
            </a:r>
            <a:r>
              <a:rPr lang="en-GB" sz="1200" b="1" dirty="0" err="1" smtClean="0"/>
              <a:t>ug</a:t>
            </a:r>
            <a:endParaRPr lang="en-GB" sz="1200" b="1" dirty="0"/>
          </a:p>
        </p:txBody>
      </p:sp>
      <p:sp>
        <p:nvSpPr>
          <p:cNvPr id="37" name="Textfeld 36"/>
          <p:cNvSpPr txBox="1"/>
          <p:nvPr/>
        </p:nvSpPr>
        <p:spPr>
          <a:xfrm>
            <a:off x="2846892" y="1830827"/>
            <a:ext cx="1152128" cy="307777"/>
          </a:xfrm>
          <a:prstGeom prst="rect">
            <a:avLst/>
          </a:prstGeom>
          <a:noFill/>
        </p:spPr>
        <p:txBody>
          <a:bodyPr wrap="square" rtlCol="0">
            <a:spAutoFit/>
          </a:bodyPr>
          <a:lstStyle/>
          <a:p>
            <a:pPr algn="ctr"/>
            <a:r>
              <a:rPr lang="en-GB" sz="1400" b="1" dirty="0" smtClean="0"/>
              <a:t>BSA</a:t>
            </a:r>
            <a:endParaRPr lang="en-GB" sz="1400" b="1" dirty="0"/>
          </a:p>
        </p:txBody>
      </p:sp>
      <p:sp>
        <p:nvSpPr>
          <p:cNvPr id="38" name="Gleichschenkliges Dreieck 37"/>
          <p:cNvSpPr/>
          <p:nvPr/>
        </p:nvSpPr>
        <p:spPr>
          <a:xfrm rot="16200000">
            <a:off x="3337230" y="1519064"/>
            <a:ext cx="124614" cy="576066"/>
          </a:xfrm>
          <a:prstGeom prst="triangle">
            <a:avLst>
              <a:gd name="adj" fmla="val 0"/>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39" name="Gerade Verbindung 38"/>
          <p:cNvCxnSpPr/>
          <p:nvPr/>
        </p:nvCxnSpPr>
        <p:spPr>
          <a:xfrm>
            <a:off x="2690886" y="435110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Picture 2" descr="C:\Users\Kempf_Lab\Documents\Marcus von Nordheim\ck_0042.jpg"/>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b="9868"/>
          <a:stretch/>
        </p:blipFill>
        <p:spPr bwMode="auto">
          <a:xfrm>
            <a:off x="4441040" y="2107438"/>
            <a:ext cx="1441835" cy="3613764"/>
          </a:xfrm>
          <a:prstGeom prst="rect">
            <a:avLst/>
          </a:prstGeom>
          <a:noFill/>
          <a:extLst>
            <a:ext uri="{909E8E84-426E-40DD-AFC4-6F175D3DCCD1}">
              <a14:hiddenFill xmlns:a14="http://schemas.microsoft.com/office/drawing/2010/main">
                <a:solidFill>
                  <a:srgbClr val="FFFFFF"/>
                </a:solidFill>
              </a14:hiddenFill>
            </a:ext>
          </a:extLst>
        </p:spPr>
      </p:pic>
      <p:sp>
        <p:nvSpPr>
          <p:cNvPr id="41" name="Textfeld 40"/>
          <p:cNvSpPr txBox="1"/>
          <p:nvPr/>
        </p:nvSpPr>
        <p:spPr>
          <a:xfrm rot="16200000">
            <a:off x="4622109" y="1740205"/>
            <a:ext cx="643824" cy="276999"/>
          </a:xfrm>
          <a:prstGeom prst="rect">
            <a:avLst/>
          </a:prstGeom>
          <a:noFill/>
        </p:spPr>
        <p:txBody>
          <a:bodyPr wrap="square" rtlCol="0">
            <a:spAutoFit/>
          </a:bodyPr>
          <a:lstStyle/>
          <a:p>
            <a:pPr algn="r"/>
            <a:r>
              <a:rPr lang="en-GB" sz="1200" b="1" dirty="0" smtClean="0"/>
              <a:t>10</a:t>
            </a:r>
            <a:r>
              <a:rPr lang="en-GB" sz="1200" b="1" baseline="30000" dirty="0" smtClean="0"/>
              <a:t>8</a:t>
            </a:r>
            <a:r>
              <a:rPr lang="en-GB" sz="1200" b="1" dirty="0" smtClean="0"/>
              <a:t> EC</a:t>
            </a:r>
            <a:endParaRPr lang="en-GB" sz="1200" b="1" dirty="0"/>
          </a:p>
        </p:txBody>
      </p:sp>
      <p:sp>
        <p:nvSpPr>
          <p:cNvPr id="42" name="Textfeld 41"/>
          <p:cNvSpPr txBox="1"/>
          <p:nvPr/>
        </p:nvSpPr>
        <p:spPr>
          <a:xfrm rot="16200000">
            <a:off x="4803277" y="1740205"/>
            <a:ext cx="643824" cy="276999"/>
          </a:xfrm>
          <a:prstGeom prst="rect">
            <a:avLst/>
          </a:prstGeom>
          <a:noFill/>
        </p:spPr>
        <p:txBody>
          <a:bodyPr wrap="square" rtlCol="0">
            <a:spAutoFit/>
          </a:bodyPr>
          <a:lstStyle/>
          <a:p>
            <a:pPr algn="r"/>
            <a:r>
              <a:rPr lang="en-GB" sz="1200" b="1" dirty="0" smtClean="0"/>
              <a:t>10</a:t>
            </a:r>
            <a:r>
              <a:rPr lang="en-GB" sz="1200" b="1" baseline="30000" dirty="0" smtClean="0"/>
              <a:t>8</a:t>
            </a:r>
            <a:r>
              <a:rPr lang="en-GB" sz="1200" b="1" dirty="0" smtClean="0"/>
              <a:t> FC</a:t>
            </a:r>
            <a:endParaRPr lang="en-GB" sz="1200" b="1" dirty="0"/>
          </a:p>
        </p:txBody>
      </p:sp>
      <p:sp>
        <p:nvSpPr>
          <p:cNvPr id="43" name="Textfeld 42"/>
          <p:cNvSpPr txBox="1"/>
          <p:nvPr/>
        </p:nvSpPr>
        <p:spPr>
          <a:xfrm rot="16200000">
            <a:off x="5245308" y="1740205"/>
            <a:ext cx="643824" cy="276999"/>
          </a:xfrm>
          <a:prstGeom prst="rect">
            <a:avLst/>
          </a:prstGeom>
          <a:noFill/>
        </p:spPr>
        <p:txBody>
          <a:bodyPr wrap="square" rtlCol="0">
            <a:spAutoFit/>
          </a:bodyPr>
          <a:lstStyle/>
          <a:p>
            <a:pPr algn="r"/>
            <a:r>
              <a:rPr lang="en-GB" sz="1200" b="1" dirty="0" smtClean="0"/>
              <a:t>10</a:t>
            </a:r>
            <a:r>
              <a:rPr lang="en-GB" sz="1200" b="1" baseline="30000" dirty="0"/>
              <a:t>9</a:t>
            </a:r>
            <a:r>
              <a:rPr lang="en-GB" sz="1200" b="1" dirty="0" smtClean="0"/>
              <a:t> EC</a:t>
            </a:r>
            <a:endParaRPr lang="en-GB" sz="1200" b="1" dirty="0"/>
          </a:p>
        </p:txBody>
      </p:sp>
      <p:sp>
        <p:nvSpPr>
          <p:cNvPr id="44" name="Textfeld 43"/>
          <p:cNvSpPr txBox="1"/>
          <p:nvPr/>
        </p:nvSpPr>
        <p:spPr>
          <a:xfrm rot="16200000">
            <a:off x="5426476" y="1740206"/>
            <a:ext cx="643824" cy="276999"/>
          </a:xfrm>
          <a:prstGeom prst="rect">
            <a:avLst/>
          </a:prstGeom>
          <a:noFill/>
        </p:spPr>
        <p:txBody>
          <a:bodyPr wrap="square" rtlCol="0">
            <a:spAutoFit/>
          </a:bodyPr>
          <a:lstStyle/>
          <a:p>
            <a:pPr algn="r"/>
            <a:r>
              <a:rPr lang="en-GB" sz="1200" b="1" dirty="0" smtClean="0"/>
              <a:t>10</a:t>
            </a:r>
            <a:r>
              <a:rPr lang="en-GB" sz="1200" b="1" baseline="30000" dirty="0"/>
              <a:t>9</a:t>
            </a:r>
            <a:r>
              <a:rPr lang="en-GB" sz="1200" b="1" dirty="0" smtClean="0"/>
              <a:t> FC</a:t>
            </a:r>
            <a:endParaRPr lang="en-GB" sz="1200" b="1" dirty="0"/>
          </a:p>
        </p:txBody>
      </p:sp>
      <p:cxnSp>
        <p:nvCxnSpPr>
          <p:cNvPr id="45" name="Gerade Verbindung 44"/>
          <p:cNvCxnSpPr/>
          <p:nvPr/>
        </p:nvCxnSpPr>
        <p:spPr>
          <a:xfrm>
            <a:off x="4254284" y="307141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4254284" y="321543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4254284" y="363262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feld 47"/>
          <p:cNvSpPr txBox="1"/>
          <p:nvPr/>
        </p:nvSpPr>
        <p:spPr>
          <a:xfrm>
            <a:off x="3928162" y="2601649"/>
            <a:ext cx="468982" cy="276999"/>
          </a:xfrm>
          <a:prstGeom prst="rect">
            <a:avLst/>
          </a:prstGeom>
          <a:noFill/>
        </p:spPr>
        <p:txBody>
          <a:bodyPr wrap="square" rtlCol="0">
            <a:spAutoFit/>
          </a:bodyPr>
          <a:lstStyle/>
          <a:p>
            <a:r>
              <a:rPr lang="en-GB" sz="1200" b="1" dirty="0" smtClean="0"/>
              <a:t>6.0</a:t>
            </a:r>
            <a:endParaRPr lang="en-GB" sz="1200" b="1" dirty="0"/>
          </a:p>
        </p:txBody>
      </p:sp>
      <p:sp>
        <p:nvSpPr>
          <p:cNvPr id="49" name="Textfeld 48"/>
          <p:cNvSpPr txBox="1"/>
          <p:nvPr/>
        </p:nvSpPr>
        <p:spPr>
          <a:xfrm>
            <a:off x="3928162" y="3067590"/>
            <a:ext cx="487288" cy="276999"/>
          </a:xfrm>
          <a:prstGeom prst="rect">
            <a:avLst/>
          </a:prstGeom>
          <a:noFill/>
        </p:spPr>
        <p:txBody>
          <a:bodyPr wrap="square" rtlCol="0">
            <a:spAutoFit/>
          </a:bodyPr>
          <a:lstStyle/>
          <a:p>
            <a:r>
              <a:rPr lang="en-GB" sz="1200" b="1" dirty="0" smtClean="0"/>
              <a:t>5.2</a:t>
            </a:r>
            <a:endParaRPr lang="en-GB" sz="1200" b="1" dirty="0"/>
          </a:p>
        </p:txBody>
      </p:sp>
      <p:sp>
        <p:nvSpPr>
          <p:cNvPr id="50" name="Textfeld 49"/>
          <p:cNvSpPr txBox="1"/>
          <p:nvPr/>
        </p:nvSpPr>
        <p:spPr>
          <a:xfrm>
            <a:off x="3928162" y="2946831"/>
            <a:ext cx="478904" cy="288032"/>
          </a:xfrm>
          <a:prstGeom prst="rect">
            <a:avLst/>
          </a:prstGeom>
          <a:noFill/>
        </p:spPr>
        <p:txBody>
          <a:bodyPr wrap="square" rtlCol="0">
            <a:spAutoFit/>
          </a:bodyPr>
          <a:lstStyle/>
          <a:p>
            <a:r>
              <a:rPr lang="en-GB" sz="1200" b="1" dirty="0" smtClean="0"/>
              <a:t>5.3</a:t>
            </a:r>
            <a:endParaRPr lang="en-GB" sz="1200" b="1" dirty="0"/>
          </a:p>
        </p:txBody>
      </p:sp>
      <p:sp>
        <p:nvSpPr>
          <p:cNvPr id="51" name="Textfeld 50"/>
          <p:cNvSpPr txBox="1"/>
          <p:nvPr/>
        </p:nvSpPr>
        <p:spPr>
          <a:xfrm>
            <a:off x="3928162" y="3485177"/>
            <a:ext cx="542528" cy="288032"/>
          </a:xfrm>
          <a:prstGeom prst="rect">
            <a:avLst/>
          </a:prstGeom>
          <a:noFill/>
        </p:spPr>
        <p:txBody>
          <a:bodyPr wrap="square" rtlCol="0">
            <a:spAutoFit/>
          </a:bodyPr>
          <a:lstStyle/>
          <a:p>
            <a:r>
              <a:rPr lang="en-GB" sz="1200" b="1" dirty="0" smtClean="0"/>
              <a:t>4.7</a:t>
            </a:r>
            <a:endParaRPr lang="en-GB" sz="1200" b="1" dirty="0"/>
          </a:p>
        </p:txBody>
      </p:sp>
      <p:sp>
        <p:nvSpPr>
          <p:cNvPr id="52" name="Textfeld 51"/>
          <p:cNvSpPr txBox="1"/>
          <p:nvPr/>
        </p:nvSpPr>
        <p:spPr>
          <a:xfrm>
            <a:off x="3928162" y="4204850"/>
            <a:ext cx="606152" cy="276999"/>
          </a:xfrm>
          <a:prstGeom prst="rect">
            <a:avLst/>
          </a:prstGeom>
          <a:noFill/>
        </p:spPr>
        <p:txBody>
          <a:bodyPr wrap="square" rtlCol="0">
            <a:spAutoFit/>
          </a:bodyPr>
          <a:lstStyle/>
          <a:p>
            <a:r>
              <a:rPr lang="en-GB" sz="1200" b="1" dirty="0" smtClean="0"/>
              <a:t>4.5</a:t>
            </a:r>
            <a:endParaRPr lang="en-GB" sz="1200" b="1" dirty="0"/>
          </a:p>
        </p:txBody>
      </p:sp>
      <p:cxnSp>
        <p:nvCxnSpPr>
          <p:cNvPr id="53" name="Gerade Verbindung 52"/>
          <p:cNvCxnSpPr/>
          <p:nvPr/>
        </p:nvCxnSpPr>
        <p:spPr>
          <a:xfrm>
            <a:off x="4254284" y="27440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nvCxnSpPr>
        <p:spPr>
          <a:xfrm>
            <a:off x="4254284" y="4351107"/>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feld 54"/>
          <p:cNvSpPr txBox="1"/>
          <p:nvPr/>
        </p:nvSpPr>
        <p:spPr>
          <a:xfrm>
            <a:off x="3970520" y="1830827"/>
            <a:ext cx="542528" cy="338554"/>
          </a:xfrm>
          <a:prstGeom prst="rect">
            <a:avLst/>
          </a:prstGeom>
          <a:noFill/>
        </p:spPr>
        <p:txBody>
          <a:bodyPr wrap="square" rtlCol="0">
            <a:spAutoFit/>
          </a:bodyPr>
          <a:lstStyle/>
          <a:p>
            <a:r>
              <a:rPr lang="en-GB" sz="1600" b="1" dirty="0" err="1" smtClean="0"/>
              <a:t>pI</a:t>
            </a:r>
            <a:endParaRPr lang="en-GB" sz="1200" b="1" dirty="0"/>
          </a:p>
        </p:txBody>
      </p:sp>
      <p:sp>
        <p:nvSpPr>
          <p:cNvPr id="56" name="Textfeld 55"/>
          <p:cNvSpPr txBox="1"/>
          <p:nvPr/>
        </p:nvSpPr>
        <p:spPr>
          <a:xfrm>
            <a:off x="6029634" y="3683290"/>
            <a:ext cx="2009383" cy="307777"/>
          </a:xfrm>
          <a:prstGeom prst="rect">
            <a:avLst/>
          </a:prstGeom>
          <a:noFill/>
        </p:spPr>
        <p:txBody>
          <a:bodyPr wrap="square" rtlCol="0">
            <a:spAutoFit/>
          </a:bodyPr>
          <a:lstStyle/>
          <a:p>
            <a:pPr algn="ctr"/>
            <a:r>
              <a:rPr lang="en-GB" sz="1400" b="1" dirty="0" smtClean="0"/>
              <a:t>Sample Application</a:t>
            </a:r>
            <a:endParaRPr lang="en-GB" sz="1400" b="1" dirty="0"/>
          </a:p>
        </p:txBody>
      </p:sp>
      <p:cxnSp>
        <p:nvCxnSpPr>
          <p:cNvPr id="58" name="Gerade Verbindung mit Pfeil 57"/>
          <p:cNvCxnSpPr/>
          <p:nvPr/>
        </p:nvCxnSpPr>
        <p:spPr>
          <a:xfrm flipH="1">
            <a:off x="5944998" y="3847051"/>
            <a:ext cx="288000" cy="0"/>
          </a:xfrm>
          <a:prstGeom prst="straightConnector1">
            <a:avLst/>
          </a:prstGeom>
          <a:ln w="38100">
            <a:solidFill>
              <a:schemeClr val="tx1"/>
            </a:solidFill>
            <a:headEnd type="none"/>
            <a:tailEnd type="stealth" w="lg" len="med"/>
          </a:ln>
        </p:spPr>
        <p:style>
          <a:lnRef idx="1">
            <a:schemeClr val="dk1"/>
          </a:lnRef>
          <a:fillRef idx="0">
            <a:schemeClr val="dk1"/>
          </a:fillRef>
          <a:effectRef idx="0">
            <a:schemeClr val="dk1"/>
          </a:effectRef>
          <a:fontRef idx="minor">
            <a:schemeClr val="tx1"/>
          </a:fontRef>
        </p:style>
      </p:cxnSp>
      <p:sp>
        <p:nvSpPr>
          <p:cNvPr id="59" name="Textfeld 58"/>
          <p:cNvSpPr txBox="1"/>
          <p:nvPr/>
        </p:nvSpPr>
        <p:spPr>
          <a:xfrm rot="16200000">
            <a:off x="1231838" y="1269502"/>
            <a:ext cx="1512168" cy="288032"/>
          </a:xfrm>
          <a:prstGeom prst="rect">
            <a:avLst/>
          </a:prstGeom>
          <a:noFill/>
        </p:spPr>
        <p:txBody>
          <a:bodyPr wrap="square" rtlCol="0">
            <a:spAutoFit/>
          </a:bodyPr>
          <a:lstStyle/>
          <a:p>
            <a:r>
              <a:rPr lang="en-GB" sz="1200" b="1" dirty="0" err="1" smtClean="0"/>
              <a:t>Carboanhydrase</a:t>
            </a:r>
            <a:r>
              <a:rPr lang="en-GB" sz="1200" b="1" dirty="0" smtClean="0"/>
              <a:t> </a:t>
            </a:r>
            <a:endParaRPr lang="en-GB" sz="1200" b="1" dirty="0"/>
          </a:p>
        </p:txBody>
      </p:sp>
      <p:sp>
        <p:nvSpPr>
          <p:cNvPr id="60" name="Textfeld 59"/>
          <p:cNvSpPr txBox="1"/>
          <p:nvPr/>
        </p:nvSpPr>
        <p:spPr>
          <a:xfrm rot="16200000">
            <a:off x="1039504" y="1254023"/>
            <a:ext cx="1512168" cy="288032"/>
          </a:xfrm>
          <a:prstGeom prst="rect">
            <a:avLst/>
          </a:prstGeom>
          <a:noFill/>
        </p:spPr>
        <p:txBody>
          <a:bodyPr wrap="square" rtlCol="0">
            <a:spAutoFit/>
          </a:bodyPr>
          <a:lstStyle/>
          <a:p>
            <a:r>
              <a:rPr lang="en-GB" sz="1200" b="1" dirty="0" smtClean="0"/>
              <a:t>BSA</a:t>
            </a:r>
            <a:endParaRPr lang="en-GB" sz="1200" b="1" dirty="0"/>
          </a:p>
        </p:txBody>
      </p:sp>
      <p:sp>
        <p:nvSpPr>
          <p:cNvPr id="61"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a:spcBef>
                <a:spcPct val="0"/>
              </a:spcBef>
              <a:defRPr/>
            </a:pPr>
            <a:r>
              <a:rPr lang="en-US" sz="2800" b="1" dirty="0" err="1" smtClean="0">
                <a:solidFill>
                  <a:schemeClr val="bg1"/>
                </a:solidFill>
                <a:latin typeface="+mj-lt"/>
              </a:rPr>
              <a:t>Iseolectric</a:t>
            </a:r>
            <a:r>
              <a:rPr lang="en-US" sz="2800" b="1" dirty="0" smtClean="0">
                <a:solidFill>
                  <a:schemeClr val="bg1"/>
                </a:solidFill>
                <a:latin typeface="+mj-lt"/>
              </a:rPr>
              <a:t> Focusing</a:t>
            </a:r>
            <a:endParaRPr lang="en-US" sz="2800" b="1" i="1" baseline="-25000" dirty="0">
              <a:solidFill>
                <a:schemeClr val="bg1"/>
              </a:solidFill>
              <a:latin typeface="+mj-lt"/>
            </a:endParaRPr>
          </a:p>
        </p:txBody>
      </p:sp>
      <p:sp>
        <p:nvSpPr>
          <p:cNvPr id="62" name="Textfeld 61"/>
          <p:cNvSpPr txBox="1"/>
          <p:nvPr/>
        </p:nvSpPr>
        <p:spPr>
          <a:xfrm>
            <a:off x="406168" y="6114782"/>
            <a:ext cx="6038040"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smtClean="0"/>
              <a:t>Problem: Mobilization of viral particles in 0.8% agarose gels. </a:t>
            </a:r>
            <a:endParaRPr lang="en-US" sz="1600" b="1" dirty="0"/>
          </a:p>
        </p:txBody>
      </p:sp>
      <p:pic>
        <p:nvPicPr>
          <p:cNvPr id="3" name="Picture 3"/>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3" name="Gerade Verbindung 62"/>
          <p:cNvCxnSpPr/>
          <p:nvPr/>
        </p:nvCxnSpPr>
        <p:spPr>
          <a:xfrm>
            <a:off x="2690886" y="49271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a:xfrm>
            <a:off x="2690886" y="550324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feld 64"/>
          <p:cNvSpPr txBox="1"/>
          <p:nvPr/>
        </p:nvSpPr>
        <p:spPr>
          <a:xfrm>
            <a:off x="2364764" y="4783165"/>
            <a:ext cx="542528" cy="288032"/>
          </a:xfrm>
          <a:prstGeom prst="rect">
            <a:avLst/>
          </a:prstGeom>
          <a:noFill/>
        </p:spPr>
        <p:txBody>
          <a:bodyPr wrap="square" rtlCol="0">
            <a:spAutoFit/>
          </a:bodyPr>
          <a:lstStyle/>
          <a:p>
            <a:r>
              <a:rPr lang="en-GB" sz="1200" b="1" dirty="0" smtClean="0"/>
              <a:t>4.2</a:t>
            </a:r>
            <a:endParaRPr lang="en-GB" sz="1200" b="1" dirty="0"/>
          </a:p>
        </p:txBody>
      </p:sp>
      <p:sp>
        <p:nvSpPr>
          <p:cNvPr id="66" name="Textfeld 65"/>
          <p:cNvSpPr txBox="1"/>
          <p:nvPr/>
        </p:nvSpPr>
        <p:spPr>
          <a:xfrm>
            <a:off x="2364764" y="5351227"/>
            <a:ext cx="542528" cy="288032"/>
          </a:xfrm>
          <a:prstGeom prst="rect">
            <a:avLst/>
          </a:prstGeom>
          <a:noFill/>
        </p:spPr>
        <p:txBody>
          <a:bodyPr wrap="square" rtlCol="0">
            <a:spAutoFit/>
          </a:bodyPr>
          <a:lstStyle/>
          <a:p>
            <a:r>
              <a:rPr lang="en-GB" sz="1200" b="1" dirty="0" smtClean="0"/>
              <a:t>3.8</a:t>
            </a:r>
            <a:endParaRPr lang="en-GB" sz="1200" b="1" dirty="0"/>
          </a:p>
        </p:txBody>
      </p:sp>
      <p:cxnSp>
        <p:nvCxnSpPr>
          <p:cNvPr id="67" name="Gerade Verbindung 66"/>
          <p:cNvCxnSpPr/>
          <p:nvPr/>
        </p:nvCxnSpPr>
        <p:spPr>
          <a:xfrm>
            <a:off x="4355976" y="5231981"/>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nvCxnSpPr>
        <p:spPr>
          <a:xfrm>
            <a:off x="4355976" y="5808045"/>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feld 68"/>
          <p:cNvSpPr txBox="1"/>
          <p:nvPr/>
        </p:nvSpPr>
        <p:spPr>
          <a:xfrm>
            <a:off x="3928162" y="4783165"/>
            <a:ext cx="542528" cy="288032"/>
          </a:xfrm>
          <a:prstGeom prst="rect">
            <a:avLst/>
          </a:prstGeom>
          <a:noFill/>
        </p:spPr>
        <p:txBody>
          <a:bodyPr wrap="square" rtlCol="0">
            <a:spAutoFit/>
          </a:bodyPr>
          <a:lstStyle/>
          <a:p>
            <a:r>
              <a:rPr lang="en-GB" sz="1200" b="1" dirty="0" smtClean="0"/>
              <a:t>4.2</a:t>
            </a:r>
            <a:endParaRPr lang="en-GB" sz="1200" b="1" dirty="0"/>
          </a:p>
        </p:txBody>
      </p:sp>
      <p:sp>
        <p:nvSpPr>
          <p:cNvPr id="70" name="Textfeld 69"/>
          <p:cNvSpPr txBox="1"/>
          <p:nvPr/>
        </p:nvSpPr>
        <p:spPr>
          <a:xfrm>
            <a:off x="3928162" y="5351227"/>
            <a:ext cx="542528" cy="288032"/>
          </a:xfrm>
          <a:prstGeom prst="rect">
            <a:avLst/>
          </a:prstGeom>
          <a:noFill/>
        </p:spPr>
        <p:txBody>
          <a:bodyPr wrap="square" rtlCol="0">
            <a:spAutoFit/>
          </a:bodyPr>
          <a:lstStyle/>
          <a:p>
            <a:r>
              <a:rPr lang="en-GB" sz="1200" b="1" dirty="0" smtClean="0"/>
              <a:t>3.8</a:t>
            </a:r>
            <a:endParaRPr lang="en-GB" sz="1200" b="1" dirty="0"/>
          </a:p>
        </p:txBody>
      </p:sp>
    </p:spTree>
    <p:extLst>
      <p:ext uri="{BB962C8B-B14F-4D97-AF65-F5344CB8AC3E}">
        <p14:creationId xmlns:p14="http://schemas.microsoft.com/office/powerpoint/2010/main" val="7150350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286000" y="1582341"/>
            <a:ext cx="4572000" cy="3693319"/>
          </a:xfrm>
          <a:prstGeom prst="rect">
            <a:avLst/>
          </a:prstGeom>
        </p:spPr>
        <p:txBody>
          <a:bodyPr>
            <a:spAutoFit/>
          </a:bodyPr>
          <a:lstStyle/>
          <a:p>
            <a:r>
              <a:rPr lang="en-US" dirty="0"/>
              <a:t>https://www.google.ch/search?q=troubles&amp;biw=1440&amp;bih=791&amp;source=lnms&amp;tbm=isch&amp;sa=X&amp;ved=0CAYQ_AUoAWoVChMIiNye_fHVyAIVy7UUCh0tLgAL#tbm=isch&amp;tbs=rimg%3ACfBW0KVwiI7TIjg31otRmn6caT--lbTycMGHYK4saJI8YczwWLyHRS9PEaAzxEfPCNUjZ3Apqw1jOMzNccBxvDR5ZCoSCTfWi1GafpxpEfTxbQVmA89_1KhIJP76VtPJwwYcRLk9jT-LN5JEqEglgrixokjxhzBEsthGRwrZNRSoSCfBYvIdFL08REfNnFD4bQMnRKhIJoDPER88I1SMRdzeQcUqvON8qEglncCmrDWM4zBE2iZ237eVbRSoSCc1xwHG8NHlkEc1fMjr_1GaaN&amp;q=Problem%20m%C3%A4nnlein&amp;imgrc=dLB2ZGnQj4_liM%3A</a:t>
            </a:r>
          </a:p>
        </p:txBody>
      </p:sp>
      <p:sp>
        <p:nvSpPr>
          <p:cNvPr id="3" name="Rechteck 2"/>
          <p:cNvSpPr/>
          <p:nvPr/>
        </p:nvSpPr>
        <p:spPr>
          <a:xfrm>
            <a:off x="8007131" y="626009"/>
            <a:ext cx="126000" cy="396000"/>
          </a:xfrm>
          <a:prstGeom prst="rect">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rot="2700000">
            <a:off x="7938976" y="939370"/>
            <a:ext cx="126000" cy="288000"/>
          </a:xfrm>
          <a:prstGeom prst="rect">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rot="-2700000">
            <a:off x="8065920" y="942908"/>
            <a:ext cx="126000" cy="288000"/>
          </a:xfrm>
          <a:prstGeom prst="rect">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bbogen 6"/>
          <p:cNvSpPr/>
          <p:nvPr/>
        </p:nvSpPr>
        <p:spPr>
          <a:xfrm rot="3348565">
            <a:off x="7653716" y="1104360"/>
            <a:ext cx="327556" cy="313452"/>
          </a:xfrm>
          <a:prstGeom prst="blockArc">
            <a:avLst>
              <a:gd name="adj1" fmla="val 10800000"/>
              <a:gd name="adj2" fmla="val 19413370"/>
              <a:gd name="adj3" fmla="val 17934"/>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lbbogen 7"/>
          <p:cNvSpPr/>
          <p:nvPr/>
        </p:nvSpPr>
        <p:spPr>
          <a:xfrm rot="20305142">
            <a:off x="8146558" y="1101990"/>
            <a:ext cx="327556" cy="313452"/>
          </a:xfrm>
          <a:prstGeom prst="blockArc">
            <a:avLst>
              <a:gd name="adj1" fmla="val 10800000"/>
              <a:gd name="adj2" fmla="val 19413370"/>
              <a:gd name="adj3" fmla="val 17934"/>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870213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7504" y="953500"/>
            <a:ext cx="8784976" cy="5078313"/>
          </a:xfrm>
          <a:prstGeom prst="rect">
            <a:avLst/>
          </a:prstGeom>
        </p:spPr>
        <p:txBody>
          <a:bodyPr wrap="square">
            <a:spAutoFit/>
          </a:bodyPr>
          <a:lstStyle/>
          <a:p>
            <a:r>
              <a:rPr lang="en-US" dirty="0"/>
              <a:t>The assembly of retroviruses requires three major components: Gag, envelope protein (</a:t>
            </a:r>
            <a:r>
              <a:rPr lang="en-US" dirty="0" err="1"/>
              <a:t>Env</a:t>
            </a:r>
            <a:r>
              <a:rPr lang="en-US" dirty="0"/>
              <a:t>) and the genomic viral RNAs (</a:t>
            </a:r>
            <a:r>
              <a:rPr lang="en-US" dirty="0" err="1"/>
              <a:t>vRNAs</a:t>
            </a:r>
            <a:r>
              <a:rPr lang="en-US" dirty="0"/>
              <a:t>). These components are transported to distinct sites in the plasma membrane, where retroviral assembly and budding occur. Budding is coordinated through late domains in Gag, which facilitate the interaction of Gag with components of the ESCRT (endosomal sorting complex required for transport) machinery and thus coordinate outward membrane deformation. The endocytic and cytoskeletal machineries have been implicated in the budding process, but their precise roles remain unclear. To date, proposed mechanisms include the binding of adaptor protein complex 2 (AP2) to Gag to restrict Gag localization to the plasma membrane, as well as binding of AP1 to Gag and components of the ESCRT complex to facilitate budding by an unknown mechanism. In addition, </a:t>
            </a:r>
            <a:r>
              <a:rPr lang="en-US" dirty="0" err="1"/>
              <a:t>clathrin</a:t>
            </a:r>
            <a:r>
              <a:rPr lang="en-US" dirty="0"/>
              <a:t> localizes to the budding site and becomes incorporated into the viral particle, and thus might regulate the spatial organization of viral proteins to facilitate accurate assembly. The cytoskeletal machinery is implicated in providing force to promote efficient assembly and budding; however, as yet, no interplay between the endocytic proteins and actin has been observed in this system. To allow a progeny virus particle to be released, the host protein </a:t>
            </a:r>
            <a:r>
              <a:rPr lang="en-US" dirty="0" err="1"/>
              <a:t>tetherin</a:t>
            </a:r>
            <a:r>
              <a:rPr lang="en-US" dirty="0"/>
              <a:t>, which physically tethers the particle to the plasma membrane, must be counteracted. Both AP2 and </a:t>
            </a:r>
            <a:r>
              <a:rPr lang="en-US" dirty="0" err="1"/>
              <a:t>clathrin</a:t>
            </a:r>
            <a:r>
              <a:rPr lang="en-US" dirty="0"/>
              <a:t> have been implicated in the removal of </a:t>
            </a:r>
            <a:r>
              <a:rPr lang="en-US" dirty="0" err="1"/>
              <a:t>tetherin</a:t>
            </a:r>
            <a:r>
              <a:rPr lang="en-US" dirty="0"/>
              <a:t> from the budding site</a:t>
            </a:r>
          </a:p>
        </p:txBody>
      </p:sp>
    </p:spTree>
    <p:extLst>
      <p:ext uri="{BB962C8B-B14F-4D97-AF65-F5344CB8AC3E}">
        <p14:creationId xmlns:p14="http://schemas.microsoft.com/office/powerpoint/2010/main" val="15854182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kamoucha.files.wordpress.com/2013/10/avantagesetinconvc3a9nients.jpg"/>
          <p:cNvPicPr>
            <a:picLocks noChangeAspect="1" noChangeArrowheads="1"/>
          </p:cNvPicPr>
          <p:nvPr/>
        </p:nvPicPr>
        <p:blipFill rotWithShape="1">
          <a:blip r:embed="rId2">
            <a:extLst>
              <a:ext uri="{28A0092B-C50C-407E-A947-70E740481C1C}">
                <a14:useLocalDpi xmlns:a14="http://schemas.microsoft.com/office/drawing/2010/main" val="0"/>
              </a:ext>
            </a:extLst>
          </a:blip>
          <a:srcRect t="-1" b="-4695"/>
          <a:stretch/>
        </p:blipFill>
        <p:spPr bwMode="auto">
          <a:xfrm>
            <a:off x="2684837" y="2175388"/>
            <a:ext cx="3687363" cy="2120131"/>
          </a:xfrm>
          <a:prstGeom prst="rect">
            <a:avLst/>
          </a:prstGeom>
          <a:noFill/>
          <a:scene3d>
            <a:camera prst="orthographicFront">
              <a:rot lat="0" lon="2400000" rev="0"/>
            </a:camera>
            <a:lightRig rig="threePt" dir="t"/>
          </a:scene3d>
          <a:extLst>
            <a:ext uri="{909E8E84-426E-40DD-AFC4-6F175D3DCCD1}">
              <a14:hiddenFill xmlns:a14="http://schemas.microsoft.com/office/drawing/2010/main">
                <a:solidFill>
                  <a:srgbClr val="FFFFFF"/>
                </a:solidFill>
              </a14:hiddenFill>
            </a:ext>
          </a:extLst>
        </p:spPr>
      </p:pic>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107156" y="1586696"/>
            <a:ext cx="4248472" cy="1554272"/>
          </a:xfrm>
          <a:prstGeom prst="rect">
            <a:avLst/>
          </a:prstGeom>
          <a:noFill/>
        </p:spPr>
        <p:txBody>
          <a:bodyPr wrap="square" rtlCol="0">
            <a:spAutoFit/>
          </a:bodyPr>
          <a:lstStyle/>
          <a:p>
            <a:pPr marL="285750" indent="-285750">
              <a:spcAft>
                <a:spcPts val="900"/>
              </a:spcAft>
              <a:buFont typeface="Wingdings" panose="05000000000000000000" pitchFamily="2" charset="2"/>
              <a:buChar char="Ø"/>
            </a:pPr>
            <a:r>
              <a:rPr lang="en-US" sz="1600" b="1" dirty="0" smtClean="0"/>
              <a:t>Use of cellular DNA and RNA polymerases.</a:t>
            </a:r>
          </a:p>
          <a:p>
            <a:pPr marL="285750" indent="-285750">
              <a:spcAft>
                <a:spcPts val="900"/>
              </a:spcAft>
              <a:buFont typeface="Wingdings" panose="05000000000000000000" pitchFamily="2" charset="2"/>
              <a:buChar char="Ø"/>
            </a:pPr>
            <a:r>
              <a:rPr lang="en-US" sz="1600" b="1" dirty="0" smtClean="0"/>
              <a:t>Advantage of the RNA-splicing machinery for RNA processing.</a:t>
            </a:r>
          </a:p>
          <a:p>
            <a:pPr marL="285750" indent="-285750">
              <a:spcAft>
                <a:spcPts val="900"/>
              </a:spcAft>
              <a:buFont typeface="Wingdings" panose="05000000000000000000" pitchFamily="2" charset="2"/>
              <a:buChar char="Ø"/>
            </a:pPr>
            <a:r>
              <a:rPr lang="en-US" sz="1600" b="1" dirty="0" smtClean="0"/>
              <a:t>Exploitation of the cellular chromatin for integration into the host’s genome.</a:t>
            </a:r>
            <a:endParaRPr lang="en-US" sz="1600" b="1" dirty="0"/>
          </a:p>
        </p:txBody>
      </p:sp>
      <p:sp>
        <p:nvSpPr>
          <p:cNvPr id="9" name="Textfeld 8"/>
          <p:cNvSpPr txBox="1"/>
          <p:nvPr/>
        </p:nvSpPr>
        <p:spPr>
          <a:xfrm>
            <a:off x="1478497" y="1154648"/>
            <a:ext cx="1293303" cy="369332"/>
          </a:xfrm>
          <a:prstGeom prst="rect">
            <a:avLst/>
          </a:prstGeom>
          <a:noFill/>
        </p:spPr>
        <p:txBody>
          <a:bodyPr wrap="none" rtlCol="0">
            <a:spAutoFit/>
          </a:bodyPr>
          <a:lstStyle/>
          <a:p>
            <a:r>
              <a:rPr lang="en-US" b="1" dirty="0" smtClean="0">
                <a:solidFill>
                  <a:srgbClr val="00FF00"/>
                </a:solidFill>
              </a:rPr>
              <a:t>Advantages</a:t>
            </a:r>
            <a:endParaRPr lang="en-US" b="1" dirty="0">
              <a:solidFill>
                <a:srgbClr val="00FF00"/>
              </a:solidFill>
            </a:endParaRPr>
          </a:p>
        </p:txBody>
      </p:sp>
      <p:sp>
        <p:nvSpPr>
          <p:cNvPr id="17" name="Textfeld 16"/>
          <p:cNvSpPr txBox="1"/>
          <p:nvPr/>
        </p:nvSpPr>
        <p:spPr>
          <a:xfrm>
            <a:off x="5990894" y="1154648"/>
            <a:ext cx="1561005" cy="369332"/>
          </a:xfrm>
          <a:prstGeom prst="rect">
            <a:avLst/>
          </a:prstGeom>
          <a:noFill/>
        </p:spPr>
        <p:txBody>
          <a:bodyPr wrap="none" rtlCol="0">
            <a:spAutoFit/>
          </a:bodyPr>
          <a:lstStyle/>
          <a:p>
            <a:r>
              <a:rPr lang="en-US" b="1" dirty="0" smtClean="0">
                <a:solidFill>
                  <a:srgbClr val="FF0000"/>
                </a:solidFill>
              </a:rPr>
              <a:t>Disadvantages</a:t>
            </a:r>
            <a:endParaRPr lang="en-US" b="1" dirty="0">
              <a:solidFill>
                <a:srgbClr val="FF0000"/>
              </a:solidFill>
            </a:endParaRPr>
          </a:p>
        </p:txBody>
      </p:sp>
      <p:sp>
        <p:nvSpPr>
          <p:cNvPr id="18" name="Textfeld 17"/>
          <p:cNvSpPr txBox="1"/>
          <p:nvPr/>
        </p:nvSpPr>
        <p:spPr>
          <a:xfrm>
            <a:off x="4838766" y="1586696"/>
            <a:ext cx="4320480" cy="66172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b="1" dirty="0" smtClean="0"/>
              <a:t>Nuclear import and export required </a:t>
            </a:r>
          </a:p>
          <a:p>
            <a:pPr>
              <a:spcAft>
                <a:spcPts val="600"/>
              </a:spcAft>
              <a:tabLst>
                <a:tab pos="265113" algn="l"/>
              </a:tabLst>
            </a:pPr>
            <a:r>
              <a:rPr lang="en-US" sz="1600" b="1" dirty="0" smtClean="0">
                <a:sym typeface="Wingdings" panose="05000000000000000000" pitchFamily="2" charset="2"/>
              </a:rPr>
              <a:t>	 nuclear envelope as an additional obstacle</a:t>
            </a:r>
            <a:endParaRPr lang="en-US" sz="1600" b="1" dirty="0"/>
          </a:p>
        </p:txBody>
      </p:sp>
      <p:sp>
        <p:nvSpPr>
          <p:cNvPr id="19"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de-CH" sz="2800" b="1" dirty="0" err="1" smtClean="0">
                <a:solidFill>
                  <a:schemeClr val="bg1"/>
                </a:solidFill>
                <a:latin typeface="+mj-lt"/>
              </a:rPr>
              <a:t>Karyophilic</a:t>
            </a:r>
            <a:r>
              <a:rPr lang="de-CH" sz="2800" b="1" dirty="0" smtClean="0">
                <a:solidFill>
                  <a:schemeClr val="bg1"/>
                </a:solidFill>
                <a:latin typeface="+mj-lt"/>
              </a:rPr>
              <a:t> </a:t>
            </a:r>
            <a:r>
              <a:rPr lang="de-CH" sz="2800" b="1" dirty="0" err="1" smtClean="0">
                <a:solidFill>
                  <a:schemeClr val="bg1"/>
                </a:solidFill>
                <a:latin typeface="+mj-lt"/>
              </a:rPr>
              <a:t>Viruses</a:t>
            </a:r>
            <a:endParaRPr lang="en-US" sz="2800" b="1" i="1" dirty="0">
              <a:solidFill>
                <a:schemeClr val="bg1"/>
              </a:solidFill>
              <a:latin typeface="+mj-lt"/>
            </a:endParaRPr>
          </a:p>
        </p:txBody>
      </p:sp>
      <p:sp>
        <p:nvSpPr>
          <p:cNvPr id="20" name="Textfeld 19"/>
          <p:cNvSpPr txBox="1"/>
          <p:nvPr/>
        </p:nvSpPr>
        <p:spPr>
          <a:xfrm>
            <a:off x="3707904" y="4077072"/>
            <a:ext cx="1548822" cy="369332"/>
          </a:xfrm>
          <a:prstGeom prst="rect">
            <a:avLst/>
          </a:prstGeom>
          <a:noFill/>
        </p:spPr>
        <p:txBody>
          <a:bodyPr wrap="none" rtlCol="0">
            <a:spAutoFit/>
          </a:bodyPr>
          <a:lstStyle/>
          <a:p>
            <a:r>
              <a:rPr lang="en-US" b="1" dirty="0" smtClean="0"/>
              <a:t>Consequences</a:t>
            </a:r>
            <a:endParaRPr lang="en-US" b="1" dirty="0"/>
          </a:p>
        </p:txBody>
      </p:sp>
      <p:sp>
        <p:nvSpPr>
          <p:cNvPr id="21" name="Textfeld 20"/>
          <p:cNvSpPr txBox="1"/>
          <p:nvPr/>
        </p:nvSpPr>
        <p:spPr>
          <a:xfrm>
            <a:off x="1115616" y="4569154"/>
            <a:ext cx="1628972" cy="369332"/>
          </a:xfrm>
          <a:prstGeom prst="rect">
            <a:avLst/>
          </a:prstGeom>
          <a:noFill/>
        </p:spPr>
        <p:txBody>
          <a:bodyPr wrap="none" rtlCol="0">
            <a:spAutoFit/>
          </a:bodyPr>
          <a:lstStyle/>
          <a:p>
            <a:r>
              <a:rPr lang="en-US" b="1" dirty="0" smtClean="0"/>
              <a:t>Nuclear import</a:t>
            </a:r>
            <a:endParaRPr lang="en-US" b="1" dirty="0"/>
          </a:p>
        </p:txBody>
      </p:sp>
      <p:sp>
        <p:nvSpPr>
          <p:cNvPr id="22" name="Textfeld 21"/>
          <p:cNvSpPr txBox="1"/>
          <p:nvPr/>
        </p:nvSpPr>
        <p:spPr>
          <a:xfrm>
            <a:off x="5831838" y="4569154"/>
            <a:ext cx="1602939" cy="369332"/>
          </a:xfrm>
          <a:prstGeom prst="rect">
            <a:avLst/>
          </a:prstGeom>
          <a:noFill/>
        </p:spPr>
        <p:txBody>
          <a:bodyPr wrap="none" rtlCol="0">
            <a:spAutoFit/>
          </a:bodyPr>
          <a:lstStyle/>
          <a:p>
            <a:r>
              <a:rPr lang="en-US" b="1" dirty="0" smtClean="0"/>
              <a:t>Nuclear export</a:t>
            </a:r>
            <a:endParaRPr lang="en-US" b="1" dirty="0"/>
          </a:p>
        </p:txBody>
      </p:sp>
      <p:pic>
        <p:nvPicPr>
          <p:cNvPr id="1044" name="Picture 20" descr="http://photos.gograph.com/thumbs/CSP/CSP992/k13369936.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5338" y="4301846"/>
            <a:ext cx="2226497" cy="27036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p:cNvSpPr txBox="1"/>
          <p:nvPr/>
        </p:nvSpPr>
        <p:spPr>
          <a:xfrm>
            <a:off x="107156" y="4971072"/>
            <a:ext cx="3744764" cy="1554272"/>
          </a:xfrm>
          <a:prstGeom prst="rect">
            <a:avLst/>
          </a:prstGeom>
          <a:noFill/>
        </p:spPr>
        <p:txBody>
          <a:bodyPr wrap="square" rtlCol="0">
            <a:spAutoFit/>
          </a:bodyPr>
          <a:lstStyle/>
          <a:p>
            <a:pPr marL="285750" indent="-285750">
              <a:spcAft>
                <a:spcPts val="900"/>
              </a:spcAft>
              <a:buFont typeface="Wingdings" panose="05000000000000000000" pitchFamily="2" charset="2"/>
              <a:buChar char="Ø"/>
            </a:pPr>
            <a:r>
              <a:rPr lang="en-US" sz="1600" b="1" dirty="0" smtClean="0"/>
              <a:t>of the incoming viral genome</a:t>
            </a:r>
          </a:p>
          <a:p>
            <a:pPr marL="285750" indent="-285750">
              <a:spcAft>
                <a:spcPts val="900"/>
              </a:spcAft>
              <a:buFont typeface="Wingdings" panose="05000000000000000000" pitchFamily="2" charset="2"/>
              <a:buChar char="Ø"/>
            </a:pPr>
            <a:r>
              <a:rPr lang="en-US" sz="1600" b="1" dirty="0" smtClean="0"/>
              <a:t>of non-structural, regulatory viral proteins</a:t>
            </a:r>
          </a:p>
          <a:p>
            <a:pPr marL="285750" indent="-285750">
              <a:spcAft>
                <a:spcPts val="900"/>
              </a:spcAft>
              <a:buFont typeface="Wingdings" panose="05000000000000000000" pitchFamily="2" charset="2"/>
              <a:buChar char="Ø"/>
            </a:pPr>
            <a:r>
              <a:rPr lang="en-US" sz="1600" b="1" dirty="0"/>
              <a:t>o</a:t>
            </a:r>
            <a:r>
              <a:rPr lang="en-US" sz="1600" b="1" dirty="0" smtClean="0"/>
              <a:t>f </a:t>
            </a:r>
            <a:r>
              <a:rPr lang="en-US" sz="1600" b="1" i="1" dirty="0" smtClean="0"/>
              <a:t>de novo </a:t>
            </a:r>
            <a:r>
              <a:rPr lang="en-US" sz="1600" b="1" dirty="0" smtClean="0"/>
              <a:t>synthesized viral structural proteins</a:t>
            </a:r>
            <a:endParaRPr lang="en-US" sz="1600" b="1" dirty="0"/>
          </a:p>
        </p:txBody>
      </p:sp>
      <p:sp>
        <p:nvSpPr>
          <p:cNvPr id="27" name="Textfeld 26"/>
          <p:cNvSpPr txBox="1"/>
          <p:nvPr/>
        </p:nvSpPr>
        <p:spPr>
          <a:xfrm>
            <a:off x="5508104" y="4973067"/>
            <a:ext cx="3744764" cy="1192634"/>
          </a:xfrm>
          <a:prstGeom prst="rect">
            <a:avLst/>
          </a:prstGeom>
          <a:noFill/>
        </p:spPr>
        <p:txBody>
          <a:bodyPr wrap="square" rtlCol="0">
            <a:spAutoFit/>
          </a:bodyPr>
          <a:lstStyle/>
          <a:p>
            <a:pPr marL="285750" indent="-285750">
              <a:spcAft>
                <a:spcPts val="900"/>
              </a:spcAft>
              <a:buFont typeface="Wingdings" panose="05000000000000000000" pitchFamily="2" charset="2"/>
              <a:buChar char="Ø"/>
            </a:pPr>
            <a:r>
              <a:rPr lang="en-US" sz="1600" b="1" dirty="0" smtClean="0"/>
              <a:t>of transcribed mRNAs for translation in the cytosol</a:t>
            </a:r>
          </a:p>
          <a:p>
            <a:pPr marL="285750" indent="-285750">
              <a:spcAft>
                <a:spcPts val="900"/>
              </a:spcAft>
              <a:buFont typeface="Wingdings" panose="05000000000000000000" pitchFamily="2" charset="2"/>
              <a:buChar char="Ø"/>
            </a:pPr>
            <a:r>
              <a:rPr lang="en-US" sz="1600" b="1" dirty="0" smtClean="0"/>
              <a:t>of assembled viral capsids and nucleoproteins</a:t>
            </a:r>
          </a:p>
        </p:txBody>
      </p:sp>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50" y="4363193"/>
            <a:ext cx="4935853" cy="1765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sp>
        <p:nvSpPr>
          <p:cNvPr id="4" name="Textfeld 3"/>
          <p:cNvSpPr txBox="1"/>
          <p:nvPr/>
        </p:nvSpPr>
        <p:spPr>
          <a:xfrm>
            <a:off x="5656741" y="1772816"/>
            <a:ext cx="3287799" cy="1831271"/>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dirty="0" smtClean="0"/>
              <a:t>RAN-GTP-</a:t>
            </a:r>
            <a:r>
              <a:rPr lang="en-US" dirty="0" err="1" smtClean="0"/>
              <a:t>Exportin</a:t>
            </a:r>
            <a:r>
              <a:rPr lang="en-US" dirty="0" smtClean="0"/>
              <a:t> Complex binds to Cargo protein, resulting in nuclear export. </a:t>
            </a:r>
          </a:p>
          <a:p>
            <a:pPr marL="285750" indent="-285750">
              <a:buFont typeface="Wingdings" panose="05000000000000000000" pitchFamily="2" charset="2"/>
              <a:buChar char="Ø"/>
            </a:pPr>
            <a:r>
              <a:rPr lang="de-CH" dirty="0" smtClean="0"/>
              <a:t>Cargo </a:t>
            </a:r>
            <a:r>
              <a:rPr lang="de-CH" dirty="0" err="1" smtClean="0"/>
              <a:t>is</a:t>
            </a:r>
            <a:r>
              <a:rPr lang="de-CH" dirty="0" smtClean="0"/>
              <a:t> </a:t>
            </a:r>
            <a:r>
              <a:rPr lang="de-CH" dirty="0" err="1" smtClean="0"/>
              <a:t>released</a:t>
            </a:r>
            <a:r>
              <a:rPr lang="de-CH" dirty="0" smtClean="0"/>
              <a:t> in </a:t>
            </a:r>
            <a:r>
              <a:rPr lang="de-CH" dirty="0" err="1" smtClean="0"/>
              <a:t>the</a:t>
            </a:r>
            <a:r>
              <a:rPr lang="de-CH" dirty="0" smtClean="0"/>
              <a:t> </a:t>
            </a:r>
            <a:r>
              <a:rPr lang="de-CH" dirty="0" err="1" smtClean="0"/>
              <a:t>cytoplasm</a:t>
            </a:r>
            <a:r>
              <a:rPr lang="de-CH" dirty="0" smtClean="0"/>
              <a:t> upon </a:t>
            </a:r>
            <a:r>
              <a:rPr lang="de-CH" dirty="0" err="1" smtClean="0"/>
              <a:t>hydrolyzation</a:t>
            </a:r>
            <a:r>
              <a:rPr lang="de-CH" dirty="0" smtClean="0"/>
              <a:t> </a:t>
            </a:r>
            <a:r>
              <a:rPr lang="de-CH" dirty="0" err="1" smtClean="0"/>
              <a:t>of</a:t>
            </a:r>
            <a:r>
              <a:rPr lang="de-CH" dirty="0" smtClean="0"/>
              <a:t> Ran-GTP </a:t>
            </a:r>
            <a:r>
              <a:rPr lang="de-CH" dirty="0" err="1" smtClean="0"/>
              <a:t>to</a:t>
            </a:r>
            <a:r>
              <a:rPr lang="de-CH" dirty="0" smtClean="0"/>
              <a:t> Ran-GDP.</a:t>
            </a:r>
            <a:endParaRPr lang="en-US" dirty="0"/>
          </a:p>
        </p:txBody>
      </p:sp>
      <p:pic>
        <p:nvPicPr>
          <p:cNvPr id="3"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120560" y="4047816"/>
            <a:ext cx="4536504" cy="338554"/>
          </a:xfrm>
          <a:prstGeom prst="rect">
            <a:avLst/>
          </a:prstGeom>
          <a:noFill/>
        </p:spPr>
        <p:txBody>
          <a:bodyPr wrap="square" rtlCol="0">
            <a:spAutoFit/>
          </a:bodyPr>
          <a:lstStyle/>
          <a:p>
            <a:r>
              <a:rPr lang="de-CH" sz="1600" b="1" dirty="0" err="1" smtClean="0"/>
              <a:t>Current</a:t>
            </a:r>
            <a:r>
              <a:rPr lang="de-CH" sz="1600" b="1" dirty="0" smtClean="0"/>
              <a:t> </a:t>
            </a:r>
            <a:r>
              <a:rPr lang="de-CH" sz="1600" b="1" dirty="0" err="1" smtClean="0"/>
              <a:t>model</a:t>
            </a:r>
            <a:r>
              <a:rPr lang="de-CH" sz="1600" b="1" dirty="0" smtClean="0"/>
              <a:t> </a:t>
            </a:r>
            <a:r>
              <a:rPr lang="de-CH" sz="1600" b="1" dirty="0" err="1" smtClean="0"/>
              <a:t>for</a:t>
            </a:r>
            <a:r>
              <a:rPr lang="de-CH" sz="1600" b="1" dirty="0" smtClean="0"/>
              <a:t> MVM </a:t>
            </a:r>
            <a:r>
              <a:rPr lang="de-CH" sz="1600" b="1" dirty="0" err="1" smtClean="0"/>
              <a:t>nuclear</a:t>
            </a:r>
            <a:r>
              <a:rPr lang="de-CH" sz="1600" b="1" dirty="0" smtClean="0"/>
              <a:t> </a:t>
            </a:r>
            <a:r>
              <a:rPr lang="de-CH" sz="1600" b="1" dirty="0" err="1" smtClean="0"/>
              <a:t>export</a:t>
            </a:r>
            <a:r>
              <a:rPr lang="de-CH" sz="1600" b="1" dirty="0" smtClean="0"/>
              <a:t>:</a:t>
            </a:r>
            <a:endParaRPr lang="en-US" sz="1600" b="1" dirty="0" smtClean="0"/>
          </a:p>
        </p:txBody>
      </p:sp>
      <p:sp>
        <p:nvSpPr>
          <p:cNvPr id="5" name="Textfeld 4"/>
          <p:cNvSpPr txBox="1"/>
          <p:nvPr/>
        </p:nvSpPr>
        <p:spPr>
          <a:xfrm>
            <a:off x="157912" y="6194483"/>
            <a:ext cx="389850" cy="276999"/>
          </a:xfrm>
          <a:prstGeom prst="rect">
            <a:avLst/>
          </a:prstGeom>
          <a:noFill/>
        </p:spPr>
        <p:txBody>
          <a:bodyPr wrap="none" rtlCol="0">
            <a:spAutoFit/>
          </a:bodyPr>
          <a:lstStyle/>
          <a:p>
            <a:r>
              <a:rPr lang="en-US" sz="1200" dirty="0" smtClean="0"/>
              <a:t>①</a:t>
            </a:r>
            <a:endParaRPr lang="en-US" sz="1200" dirty="0"/>
          </a:p>
        </p:txBody>
      </p:sp>
      <p:sp>
        <p:nvSpPr>
          <p:cNvPr id="8" name="Textfeld 7"/>
          <p:cNvSpPr txBox="1"/>
          <p:nvPr/>
        </p:nvSpPr>
        <p:spPr>
          <a:xfrm>
            <a:off x="157912" y="6432470"/>
            <a:ext cx="389850" cy="276999"/>
          </a:xfrm>
          <a:prstGeom prst="rect">
            <a:avLst/>
          </a:prstGeom>
          <a:noFill/>
        </p:spPr>
        <p:txBody>
          <a:bodyPr wrap="none" rtlCol="0">
            <a:spAutoFit/>
          </a:bodyPr>
          <a:lstStyle/>
          <a:p>
            <a:r>
              <a:rPr lang="en-US" sz="1200" dirty="0" smtClean="0"/>
              <a:t>②</a:t>
            </a:r>
            <a:endParaRPr lang="en-US" sz="1200" dirty="0"/>
          </a:p>
        </p:txBody>
      </p:sp>
      <p:sp>
        <p:nvSpPr>
          <p:cNvPr id="9" name="Textfeld 8"/>
          <p:cNvSpPr txBox="1"/>
          <p:nvPr/>
        </p:nvSpPr>
        <p:spPr>
          <a:xfrm>
            <a:off x="389425" y="6163705"/>
            <a:ext cx="5625158" cy="338554"/>
          </a:xfrm>
          <a:prstGeom prst="rect">
            <a:avLst/>
          </a:prstGeom>
          <a:noFill/>
        </p:spPr>
        <p:txBody>
          <a:bodyPr wrap="square" rtlCol="0">
            <a:spAutoFit/>
          </a:bodyPr>
          <a:lstStyle/>
          <a:p>
            <a:r>
              <a:rPr lang="de-CH" sz="1600" dirty="0" smtClean="0"/>
              <a:t>NES </a:t>
            </a:r>
            <a:r>
              <a:rPr lang="de-CH" sz="1600" dirty="0" err="1" smtClean="0"/>
              <a:t>activity</a:t>
            </a:r>
            <a:r>
              <a:rPr lang="de-CH" sz="1600" dirty="0" smtClean="0"/>
              <a:t> </a:t>
            </a:r>
            <a:r>
              <a:rPr lang="de-CH" sz="1600" dirty="0" err="1" smtClean="0"/>
              <a:t>of</a:t>
            </a:r>
            <a:r>
              <a:rPr lang="de-CH" sz="1600" dirty="0" smtClean="0"/>
              <a:t> </a:t>
            </a:r>
            <a:r>
              <a:rPr lang="de-CH" sz="1600" dirty="0" err="1" smtClean="0"/>
              <a:t>highly</a:t>
            </a:r>
            <a:r>
              <a:rPr lang="de-CH" sz="1600" dirty="0" smtClean="0"/>
              <a:t> </a:t>
            </a:r>
            <a:r>
              <a:rPr lang="de-CH" sz="1600" dirty="0" err="1" smtClean="0"/>
              <a:t>phosphorylated</a:t>
            </a:r>
            <a:r>
              <a:rPr lang="de-CH" sz="1600" dirty="0" smtClean="0"/>
              <a:t> N-VP2 in </a:t>
            </a:r>
            <a:r>
              <a:rPr lang="de-CH" sz="1600" dirty="0" err="1" smtClean="0"/>
              <a:t>transformed</a:t>
            </a:r>
            <a:r>
              <a:rPr lang="de-CH" sz="1600" dirty="0" smtClean="0"/>
              <a:t> </a:t>
            </a:r>
            <a:r>
              <a:rPr lang="de-CH" sz="1600" dirty="0" err="1" smtClean="0"/>
              <a:t>cells</a:t>
            </a:r>
            <a:endParaRPr lang="en-US" sz="1600" dirty="0" smtClean="0"/>
          </a:p>
        </p:txBody>
      </p:sp>
      <p:sp>
        <p:nvSpPr>
          <p:cNvPr id="10" name="Textfeld 9"/>
          <p:cNvSpPr txBox="1"/>
          <p:nvPr/>
        </p:nvSpPr>
        <p:spPr>
          <a:xfrm>
            <a:off x="387325" y="6387844"/>
            <a:ext cx="6707377" cy="338554"/>
          </a:xfrm>
          <a:prstGeom prst="rect">
            <a:avLst/>
          </a:prstGeom>
          <a:noFill/>
        </p:spPr>
        <p:txBody>
          <a:bodyPr wrap="square" rtlCol="0">
            <a:spAutoFit/>
          </a:bodyPr>
          <a:lstStyle/>
          <a:p>
            <a:r>
              <a:rPr lang="de-CH" sz="1600" dirty="0" err="1" smtClean="0"/>
              <a:t>Nuclear</a:t>
            </a:r>
            <a:r>
              <a:rPr lang="de-CH" sz="1600" dirty="0" smtClean="0"/>
              <a:t> </a:t>
            </a:r>
            <a:r>
              <a:rPr lang="de-CH" sz="1600" dirty="0" err="1" smtClean="0"/>
              <a:t>export</a:t>
            </a:r>
            <a:r>
              <a:rPr lang="de-CH" sz="1600" dirty="0" smtClean="0"/>
              <a:t> </a:t>
            </a:r>
            <a:r>
              <a:rPr lang="de-CH" sz="1600" dirty="0" err="1" smtClean="0"/>
              <a:t>is</a:t>
            </a:r>
            <a:r>
              <a:rPr lang="de-CH" sz="1600" dirty="0" smtClean="0"/>
              <a:t> Crm1 </a:t>
            </a:r>
            <a:r>
              <a:rPr lang="de-CH" sz="1600" dirty="0" err="1" smtClean="0"/>
              <a:t>dependent</a:t>
            </a:r>
            <a:r>
              <a:rPr lang="de-CH" sz="1600" dirty="0" smtClean="0"/>
              <a:t> in normal </a:t>
            </a:r>
            <a:r>
              <a:rPr lang="de-CH" sz="1600" dirty="0" err="1" smtClean="0"/>
              <a:t>murine</a:t>
            </a:r>
            <a:r>
              <a:rPr lang="de-CH" sz="1600" dirty="0" smtClean="0"/>
              <a:t> </a:t>
            </a:r>
            <a:r>
              <a:rPr lang="de-CH" sz="1600" dirty="0" err="1" smtClean="0"/>
              <a:t>fibroblasts</a:t>
            </a:r>
            <a:r>
              <a:rPr lang="de-CH" sz="1600" dirty="0" smtClean="0"/>
              <a:t>.</a:t>
            </a:r>
            <a:endParaRPr lang="en-US" sz="1600" dirty="0" smtClean="0"/>
          </a:p>
        </p:txBody>
      </p:sp>
      <p:pic>
        <p:nvPicPr>
          <p:cNvPr id="1029" name="Picture 5" descr="http://www.thecjcr.org/article/viewFile/1114/1522/388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250" y="1146230"/>
            <a:ext cx="4935854" cy="28147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120560" y="858198"/>
            <a:ext cx="4536504" cy="338554"/>
          </a:xfrm>
          <a:prstGeom prst="rect">
            <a:avLst/>
          </a:prstGeom>
          <a:noFill/>
        </p:spPr>
        <p:txBody>
          <a:bodyPr wrap="square" rtlCol="0">
            <a:spAutoFit/>
          </a:bodyPr>
          <a:lstStyle/>
          <a:p>
            <a:r>
              <a:rPr lang="de-CH" sz="1600" b="1" dirty="0" err="1" smtClean="0"/>
              <a:t>Classical</a:t>
            </a:r>
            <a:r>
              <a:rPr lang="de-CH" sz="1600" b="1" dirty="0" smtClean="0"/>
              <a:t> </a:t>
            </a:r>
            <a:r>
              <a:rPr lang="de-CH" sz="1600" b="1" dirty="0" err="1" smtClean="0"/>
              <a:t>model</a:t>
            </a:r>
            <a:r>
              <a:rPr lang="de-CH" sz="1600" b="1" dirty="0" smtClean="0"/>
              <a:t> </a:t>
            </a:r>
            <a:r>
              <a:rPr lang="de-CH" sz="1600" b="1" dirty="0" err="1" smtClean="0"/>
              <a:t>for</a:t>
            </a:r>
            <a:r>
              <a:rPr lang="de-CH" sz="1600" b="1" dirty="0" smtClean="0"/>
              <a:t> </a:t>
            </a:r>
            <a:r>
              <a:rPr lang="de-CH" sz="1600" b="1" dirty="0" err="1" smtClean="0"/>
              <a:t>nuclear</a:t>
            </a:r>
            <a:r>
              <a:rPr lang="de-CH" sz="1600" b="1" dirty="0" smtClean="0"/>
              <a:t> </a:t>
            </a:r>
            <a:r>
              <a:rPr lang="de-CH" sz="1600" b="1" dirty="0" err="1" smtClean="0"/>
              <a:t>export</a:t>
            </a:r>
            <a:r>
              <a:rPr lang="de-CH" sz="1600" b="1" dirty="0" smtClean="0"/>
              <a:t>:</a:t>
            </a:r>
            <a:endParaRPr lang="en-US" sz="1600" b="1" dirty="0" smtClean="0"/>
          </a:p>
        </p:txBody>
      </p:sp>
      <p:sp>
        <p:nvSpPr>
          <p:cNvPr id="1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de-CH" sz="2800" b="1" dirty="0" err="1" smtClean="0">
                <a:solidFill>
                  <a:schemeClr val="bg1"/>
                </a:solidFill>
                <a:latin typeface="+mj-lt"/>
              </a:rPr>
              <a:t>Nuclear</a:t>
            </a:r>
            <a:r>
              <a:rPr lang="de-CH" sz="2800" b="1" dirty="0" smtClean="0">
                <a:solidFill>
                  <a:schemeClr val="bg1"/>
                </a:solidFill>
                <a:latin typeface="+mj-lt"/>
              </a:rPr>
              <a:t> Export</a:t>
            </a:r>
            <a:endParaRPr lang="en-US" sz="2800" b="1" i="1" dirty="0">
              <a:solidFill>
                <a:schemeClr val="bg1"/>
              </a:solidFill>
              <a:latin typeface="+mj-lt"/>
            </a:endParaRPr>
          </a:p>
        </p:txBody>
      </p:sp>
      <p:sp>
        <p:nvSpPr>
          <p:cNvPr id="15" name="Textfeld 14"/>
          <p:cNvSpPr txBox="1"/>
          <p:nvPr/>
        </p:nvSpPr>
        <p:spPr>
          <a:xfrm>
            <a:off x="5652120" y="4293096"/>
            <a:ext cx="3287799" cy="2031325"/>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b="1" dirty="0" smtClean="0"/>
              <a:t> </a:t>
            </a:r>
            <a:r>
              <a:rPr lang="en-US" b="1" i="1" dirty="0" err="1" smtClean="0">
                <a:solidFill>
                  <a:srgbClr val="FF0000"/>
                </a:solidFill>
              </a:rPr>
              <a:t>Phosphorylations</a:t>
            </a:r>
            <a:r>
              <a:rPr lang="en-US" dirty="0" smtClean="0">
                <a:solidFill>
                  <a:srgbClr val="FF0000"/>
                </a:solidFill>
              </a:rPr>
              <a:t> </a:t>
            </a:r>
            <a:r>
              <a:rPr lang="en-US" dirty="0" smtClean="0"/>
              <a:t>have been demonstrated to regulate nuclear import and export by masking NLS or NES sequences or by the introduction of conformational changes.  </a:t>
            </a:r>
            <a:endParaRPr lang="en-US" dirty="0"/>
          </a:p>
        </p:txBody>
      </p:sp>
    </p:spTree>
    <p:extLst>
      <p:ext uri="{BB962C8B-B14F-4D97-AF65-F5344CB8AC3E}">
        <p14:creationId xmlns:p14="http://schemas.microsoft.com/office/powerpoint/2010/main" val="8993332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13642" y="-196"/>
            <a:ext cx="8978130" cy="1052931"/>
          </a:xfrm>
          <a:prstGeom prst="rect">
            <a:avLst/>
          </a:prstGeom>
          <a:noFill/>
        </p:spPr>
      </p:pic>
      <p:sp>
        <p:nvSpPr>
          <p:cNvPr id="4"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Why are Parvoviruses Interesting?</a:t>
            </a:r>
            <a:endParaRPr lang="en-US" sz="2800" b="1" dirty="0">
              <a:solidFill>
                <a:schemeClr val="bg1"/>
              </a:solidFill>
              <a:latin typeface="+mj-lt"/>
            </a:endParaRPr>
          </a:p>
        </p:txBody>
      </p:sp>
      <p:pic>
        <p:nvPicPr>
          <p:cNvPr id="5" name="Picture 2" descr="http://1.bp.blogspot.com/_-Fc_06VpG70/SXHEILrFXgI/AAAAAAAAABI/k3D94d0ip7g/s320/294076.jpg"/>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3661" t="4982" r="4151" b="12518"/>
          <a:stretch/>
        </p:blipFill>
        <p:spPr bwMode="auto">
          <a:xfrm>
            <a:off x="5249548" y="991752"/>
            <a:ext cx="3024336" cy="2102699"/>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251520" y="1105694"/>
            <a:ext cx="8136904" cy="6727483"/>
          </a:xfrm>
          <a:prstGeom prst="rect">
            <a:avLst/>
          </a:prstGeom>
          <a:noFill/>
        </p:spPr>
        <p:txBody>
          <a:bodyPr wrap="square" rtlCol="0">
            <a:spAutoFit/>
          </a:bodyPr>
          <a:lstStyle/>
          <a:p>
            <a:pPr marL="285750" indent="-285750">
              <a:spcAft>
                <a:spcPts val="600"/>
              </a:spcAft>
              <a:buFont typeface="Wingdings" panose="05000000000000000000" pitchFamily="2" charset="2"/>
              <a:buChar char="ü"/>
            </a:pPr>
            <a:r>
              <a:rPr lang="en-US" b="1" dirty="0" smtClean="0"/>
              <a:t>Important Human Pathogens</a:t>
            </a:r>
          </a:p>
          <a:p>
            <a:pPr marL="806450" lvl="2" indent="-285750">
              <a:spcAft>
                <a:spcPts val="1200"/>
              </a:spcAft>
              <a:buFont typeface="Wingdings" panose="05000000000000000000" pitchFamily="2" charset="2"/>
              <a:buChar char="Ø"/>
            </a:pPr>
            <a:r>
              <a:rPr kumimoji="1" lang="en-US" altLang="en-US" b="1" dirty="0" smtClean="0">
                <a:solidFill>
                  <a:schemeClr val="bg1">
                    <a:lumMod val="50000"/>
                  </a:schemeClr>
                </a:solidFill>
                <a:cs typeface="Times New Roman" pitchFamily="18" charset="0"/>
              </a:rPr>
              <a:t>B19V, </a:t>
            </a:r>
            <a:r>
              <a:rPr kumimoji="1" lang="en-US" altLang="en-US" b="1" dirty="0" err="1" smtClean="0">
                <a:solidFill>
                  <a:schemeClr val="bg1">
                    <a:lumMod val="50000"/>
                  </a:schemeClr>
                </a:solidFill>
                <a:cs typeface="Times New Roman" pitchFamily="18" charset="0"/>
              </a:rPr>
              <a:t>Bocavirus</a:t>
            </a:r>
            <a:r>
              <a:rPr kumimoji="1" lang="en-US" altLang="en-US" b="1" dirty="0" smtClean="0">
                <a:solidFill>
                  <a:schemeClr val="bg1">
                    <a:lumMod val="50000"/>
                  </a:schemeClr>
                </a:solidFill>
                <a:cs typeface="Times New Roman" pitchFamily="18" charset="0"/>
              </a:rPr>
              <a:t>, PARV4, …?</a:t>
            </a:r>
            <a:endParaRPr lang="en-US" b="1" dirty="0" smtClean="0">
              <a:solidFill>
                <a:schemeClr val="bg1">
                  <a:lumMod val="50000"/>
                </a:schemeClr>
              </a:solidFill>
            </a:endParaRPr>
          </a:p>
          <a:p>
            <a:pPr marL="285750" indent="-285750">
              <a:spcAft>
                <a:spcPts val="600"/>
              </a:spcAft>
              <a:buFont typeface="Wingdings" panose="05000000000000000000" pitchFamily="2" charset="2"/>
              <a:buChar char="ü"/>
            </a:pPr>
            <a:r>
              <a:rPr lang="en-US" b="1" dirty="0" smtClean="0"/>
              <a:t>Vectors for Gene Therapy</a:t>
            </a:r>
          </a:p>
          <a:p>
            <a:pPr marL="806450" lvl="2" indent="-285750">
              <a:spcAft>
                <a:spcPts val="100"/>
              </a:spcAft>
              <a:buFont typeface="Wingdings" panose="05000000000000000000" pitchFamily="2" charset="2"/>
              <a:buChar char="Ø"/>
            </a:pPr>
            <a:r>
              <a:rPr lang="en-US" b="1" dirty="0" smtClean="0">
                <a:solidFill>
                  <a:schemeClr val="bg1">
                    <a:lumMod val="50000"/>
                  </a:schemeClr>
                </a:solidFill>
              </a:rPr>
              <a:t>AAV</a:t>
            </a:r>
          </a:p>
          <a:p>
            <a:pPr marL="1263650" lvl="4" indent="-285750">
              <a:spcAft>
                <a:spcPts val="100"/>
              </a:spcAft>
              <a:buFont typeface="Arial" panose="020B0604020202020204" pitchFamily="34" charset="0"/>
              <a:buChar char="•"/>
            </a:pPr>
            <a:r>
              <a:rPr lang="en-US" b="1" dirty="0" smtClean="0">
                <a:solidFill>
                  <a:schemeClr val="bg1">
                    <a:lumMod val="50000"/>
                  </a:schemeClr>
                </a:solidFill>
              </a:rPr>
              <a:t>Infects humans</a:t>
            </a:r>
          </a:p>
          <a:p>
            <a:pPr marL="1263650" lvl="4" indent="-285750">
              <a:spcAft>
                <a:spcPts val="100"/>
              </a:spcAft>
              <a:buFont typeface="Arial" panose="020B0604020202020204" pitchFamily="34" charset="0"/>
              <a:buChar char="•"/>
            </a:pPr>
            <a:r>
              <a:rPr lang="en-US" b="1" dirty="0" smtClean="0">
                <a:solidFill>
                  <a:schemeClr val="bg1">
                    <a:lumMod val="50000"/>
                  </a:schemeClr>
                </a:solidFill>
              </a:rPr>
              <a:t>Non-pathogenic in humans </a:t>
            </a:r>
          </a:p>
          <a:p>
            <a:pPr marL="1263650" lvl="4" indent="-285750">
              <a:spcAft>
                <a:spcPts val="100"/>
              </a:spcAft>
              <a:buFont typeface="Arial" panose="020B0604020202020204" pitchFamily="34" charset="0"/>
              <a:buChar char="•"/>
            </a:pPr>
            <a:r>
              <a:rPr lang="en-US" b="1" dirty="0" smtClean="0">
                <a:solidFill>
                  <a:schemeClr val="bg1">
                    <a:lumMod val="50000"/>
                  </a:schemeClr>
                </a:solidFill>
              </a:rPr>
              <a:t>Dominant phase of the life cycle: persistent or latent phase</a:t>
            </a:r>
          </a:p>
          <a:p>
            <a:pPr marL="977900" lvl="4">
              <a:spcAft>
                <a:spcPts val="100"/>
              </a:spcAft>
              <a:tabLst>
                <a:tab pos="1257300" algn="l"/>
              </a:tabLst>
            </a:pPr>
            <a:r>
              <a:rPr lang="en-US" b="1" dirty="0">
                <a:solidFill>
                  <a:schemeClr val="bg1">
                    <a:lumMod val="50000"/>
                  </a:schemeClr>
                </a:solidFill>
              </a:rPr>
              <a:t>	</a:t>
            </a:r>
            <a:r>
              <a:rPr lang="en-US" b="1" dirty="0" smtClean="0">
                <a:solidFill>
                  <a:schemeClr val="bg1">
                    <a:lumMod val="50000"/>
                  </a:schemeClr>
                </a:solidFill>
                <a:sym typeface="Wingdings" panose="05000000000000000000" pitchFamily="2" charset="2"/>
              </a:rPr>
              <a:t> site-specific integration into chromosome 19</a:t>
            </a:r>
            <a:r>
              <a:rPr lang="en-US" b="1" dirty="0" smtClean="0">
                <a:solidFill>
                  <a:schemeClr val="bg1">
                    <a:lumMod val="50000"/>
                  </a:schemeClr>
                </a:solidFill>
              </a:rPr>
              <a:t> </a:t>
            </a:r>
          </a:p>
          <a:p>
            <a:pPr marL="977900" lvl="4">
              <a:spcAft>
                <a:spcPts val="1200"/>
              </a:spcAft>
              <a:tabLst>
                <a:tab pos="1257300" algn="l"/>
              </a:tabLst>
            </a:pPr>
            <a:r>
              <a:rPr lang="en-US" b="1" dirty="0" smtClean="0">
                <a:solidFill>
                  <a:schemeClr val="bg1">
                    <a:lumMod val="50000"/>
                  </a:schemeClr>
                </a:solidFill>
                <a:sym typeface="Wingdings" panose="05000000000000000000" pitchFamily="2" charset="2"/>
              </a:rPr>
              <a:t>	 e.g. </a:t>
            </a:r>
            <a:r>
              <a:rPr lang="en-US" b="1" dirty="0" err="1" smtClean="0">
                <a:solidFill>
                  <a:schemeClr val="bg1">
                    <a:lumMod val="50000"/>
                  </a:schemeClr>
                </a:solidFill>
                <a:sym typeface="Wingdings" panose="05000000000000000000" pitchFamily="2" charset="2"/>
              </a:rPr>
              <a:t>Glybera</a:t>
            </a:r>
            <a:r>
              <a:rPr lang="en-US" b="1" dirty="0" smtClean="0">
                <a:solidFill>
                  <a:schemeClr val="bg1">
                    <a:lumMod val="50000"/>
                  </a:schemeClr>
                </a:solidFill>
                <a:sym typeface="Wingdings" panose="05000000000000000000" pitchFamily="2" charset="2"/>
              </a:rPr>
              <a:t> for the treatment of lipoprotein lipase (LPL) deficiency</a:t>
            </a:r>
            <a:endParaRPr lang="en-US" b="1" dirty="0" smtClean="0">
              <a:solidFill>
                <a:schemeClr val="bg1">
                  <a:lumMod val="50000"/>
                </a:schemeClr>
              </a:solidFill>
            </a:endParaRPr>
          </a:p>
          <a:p>
            <a:pPr marL="349250" indent="-285750">
              <a:spcAft>
                <a:spcPts val="600"/>
              </a:spcAft>
              <a:buFont typeface="Wingdings" panose="05000000000000000000" pitchFamily="2" charset="2"/>
              <a:buChar char="ü"/>
            </a:pPr>
            <a:r>
              <a:rPr lang="en-US" b="1" dirty="0"/>
              <a:t>Tools to study host virus interactions</a:t>
            </a:r>
          </a:p>
          <a:p>
            <a:pPr marL="806450" lvl="1" indent="-285750">
              <a:spcAft>
                <a:spcPts val="600"/>
              </a:spcAft>
              <a:buFont typeface="Wingdings" panose="05000000000000000000" pitchFamily="2" charset="2"/>
              <a:buChar char="Ø"/>
            </a:pPr>
            <a:r>
              <a:rPr lang="en-US" b="1" dirty="0">
                <a:solidFill>
                  <a:schemeClr val="bg1">
                    <a:lumMod val="50000"/>
                  </a:schemeClr>
                </a:solidFill>
              </a:rPr>
              <a:t>Due to their simplicity parvoviruses strongly depend on their </a:t>
            </a:r>
          </a:p>
          <a:p>
            <a:pPr marL="520700" lvl="1">
              <a:spcAft>
                <a:spcPts val="1200"/>
              </a:spcAft>
              <a:tabLst>
                <a:tab pos="808038" algn="l"/>
              </a:tabLst>
            </a:pPr>
            <a:r>
              <a:rPr lang="en-US" b="1" dirty="0">
                <a:solidFill>
                  <a:schemeClr val="bg1">
                    <a:lumMod val="50000"/>
                  </a:schemeClr>
                </a:solidFill>
              </a:rPr>
              <a:t>	host cell</a:t>
            </a:r>
            <a:r>
              <a:rPr lang="en-US" b="1" dirty="0" smtClean="0">
                <a:solidFill>
                  <a:schemeClr val="bg1">
                    <a:lumMod val="50000"/>
                  </a:schemeClr>
                </a:solidFill>
              </a:rPr>
              <a:t>.</a:t>
            </a:r>
          </a:p>
          <a:p>
            <a:pPr marL="285750" indent="-285750">
              <a:spcAft>
                <a:spcPts val="600"/>
              </a:spcAft>
              <a:buFont typeface="Wingdings" panose="05000000000000000000" pitchFamily="2" charset="2"/>
              <a:buChar char="ü"/>
            </a:pPr>
            <a:r>
              <a:rPr lang="en-US" b="1" dirty="0" smtClean="0"/>
              <a:t>Oncolytic and </a:t>
            </a:r>
            <a:r>
              <a:rPr lang="en-US" b="1" dirty="0" err="1" smtClean="0"/>
              <a:t>Oncotropic</a:t>
            </a:r>
            <a:r>
              <a:rPr lang="en-US" b="1" dirty="0" smtClean="0"/>
              <a:t> Properties</a:t>
            </a:r>
          </a:p>
          <a:p>
            <a:pPr marL="806450" lvl="3" indent="-285750">
              <a:spcAft>
                <a:spcPts val="1200"/>
              </a:spcAft>
              <a:buFont typeface="Wingdings" panose="05000000000000000000" pitchFamily="2" charset="2"/>
              <a:buChar char="Ø"/>
            </a:pPr>
            <a:r>
              <a:rPr lang="en-US" b="1" dirty="0" smtClean="0">
                <a:solidFill>
                  <a:schemeClr val="tx1">
                    <a:lumMod val="50000"/>
                    <a:lumOff val="50000"/>
                  </a:schemeClr>
                </a:solidFill>
              </a:rPr>
              <a:t>Rodent parvoviruses</a:t>
            </a:r>
            <a:r>
              <a:rPr lang="en-US" b="1" dirty="0">
                <a:solidFill>
                  <a:schemeClr val="tx1">
                    <a:lumMod val="50000"/>
                    <a:lumOff val="50000"/>
                  </a:schemeClr>
                </a:solidFill>
              </a:rPr>
              <a:t>: H1-PV / </a:t>
            </a:r>
            <a:r>
              <a:rPr lang="en-US" b="1" dirty="0" smtClean="0">
                <a:solidFill>
                  <a:schemeClr val="tx1">
                    <a:lumMod val="50000"/>
                    <a:lumOff val="50000"/>
                  </a:schemeClr>
                </a:solidFill>
              </a:rPr>
              <a:t>MVM</a:t>
            </a:r>
            <a:endParaRPr lang="en-US" b="1" dirty="0"/>
          </a:p>
          <a:p>
            <a:pPr marL="285750" indent="-285750">
              <a:spcAft>
                <a:spcPts val="600"/>
              </a:spcAft>
              <a:buFont typeface="Wingdings" panose="05000000000000000000" pitchFamily="2" charset="2"/>
              <a:buChar char="ü"/>
            </a:pPr>
            <a:r>
              <a:rPr lang="en-US" b="1" dirty="0" smtClean="0"/>
              <a:t>Worst Case Models for Pathogen Safety in Industry (Biologics)</a:t>
            </a:r>
          </a:p>
          <a:p>
            <a:pPr marL="806450" lvl="1" indent="-285750">
              <a:spcAft>
                <a:spcPts val="1200"/>
              </a:spcAft>
              <a:buFont typeface="Wingdings" panose="05000000000000000000" pitchFamily="2" charset="2"/>
              <a:buChar char="Ø"/>
            </a:pPr>
            <a:r>
              <a:rPr lang="en-US" b="1" dirty="0" smtClean="0">
                <a:solidFill>
                  <a:schemeClr val="bg1">
                    <a:lumMod val="50000"/>
                  </a:schemeClr>
                </a:solidFill>
              </a:rPr>
              <a:t>Highly robust </a:t>
            </a:r>
            <a:r>
              <a:rPr lang="en-US" b="1" dirty="0">
                <a:solidFill>
                  <a:schemeClr val="bg1">
                    <a:lumMod val="50000"/>
                  </a:schemeClr>
                </a:solidFill>
              </a:rPr>
              <a:t>a</a:t>
            </a:r>
            <a:r>
              <a:rPr lang="en-US" b="1" dirty="0" smtClean="0">
                <a:solidFill>
                  <a:schemeClr val="bg1">
                    <a:lumMod val="50000"/>
                  </a:schemeClr>
                </a:solidFill>
              </a:rPr>
              <a:t>nimal </a:t>
            </a:r>
            <a:r>
              <a:rPr lang="en-US" b="1" dirty="0">
                <a:solidFill>
                  <a:schemeClr val="bg1">
                    <a:lumMod val="50000"/>
                  </a:schemeClr>
                </a:solidFill>
              </a:rPr>
              <a:t>p</a:t>
            </a:r>
            <a:r>
              <a:rPr lang="en-US" b="1" dirty="0" smtClean="0">
                <a:solidFill>
                  <a:schemeClr val="bg1">
                    <a:lumMod val="50000"/>
                  </a:schemeClr>
                </a:solidFill>
              </a:rPr>
              <a:t>arvoviruses (MVM, CPV, PPV,..)</a:t>
            </a:r>
            <a:endParaRPr lang="en-US" b="1" dirty="0">
              <a:solidFill>
                <a:schemeClr val="bg1">
                  <a:lumMod val="50000"/>
                </a:schemeClr>
              </a:solidFill>
            </a:endParaRPr>
          </a:p>
          <a:p>
            <a:pPr>
              <a:spcAft>
                <a:spcPts val="600"/>
              </a:spcAft>
            </a:pPr>
            <a:endParaRPr lang="en-US" dirty="0" smtClean="0"/>
          </a:p>
          <a:p>
            <a:pPr marL="285750" indent="-285750">
              <a:buFont typeface="Wingdings" panose="05000000000000000000" pitchFamily="2" charset="2"/>
              <a:buChar char="ü"/>
            </a:pPr>
            <a:endParaRPr lang="de-CH" dirty="0" smtClean="0"/>
          </a:p>
          <a:p>
            <a:pPr marL="285750" indent="-285750">
              <a:buFont typeface="Wingdings" panose="05000000000000000000" pitchFamily="2" charset="2"/>
              <a:buChar char="ü"/>
            </a:pPr>
            <a:endParaRPr lang="de-DE" dirty="0"/>
          </a:p>
        </p:txBody>
      </p:sp>
      <p:pic>
        <p:nvPicPr>
          <p:cNvPr id="7" name="Picture 6" descr="https://image.freepik.com/vektoren-kostenlos/vier-asse-poker-karten-clip-art_91-2147487613.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90979">
            <a:off x="7275306" y="4390643"/>
            <a:ext cx="1258477" cy="1484690"/>
          </a:xfrm>
          <a:prstGeom prst="rect">
            <a:avLst/>
          </a:prstGeom>
          <a:noFill/>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8873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elle 7"/>
          <p:cNvGraphicFramePr>
            <a:graphicFrameLocks noGrp="1"/>
          </p:cNvGraphicFramePr>
          <p:nvPr>
            <p:extLst>
              <p:ext uri="{D42A27DB-BD31-4B8C-83A1-F6EECF244321}">
                <p14:modId xmlns:p14="http://schemas.microsoft.com/office/powerpoint/2010/main" val="3210807305"/>
              </p:ext>
            </p:extLst>
          </p:nvPr>
        </p:nvGraphicFramePr>
        <p:xfrm>
          <a:off x="323528" y="590842"/>
          <a:ext cx="7094397" cy="2002208"/>
        </p:xfrm>
        <a:graphic>
          <a:graphicData uri="http://schemas.openxmlformats.org/drawingml/2006/table">
            <a:tbl>
              <a:tblPr/>
              <a:tblGrid>
                <a:gridCol w="1773599"/>
                <a:gridCol w="5320798"/>
              </a:tblGrid>
              <a:tr h="201470">
                <a:tc>
                  <a:txBody>
                    <a:bodyPr/>
                    <a:lstStyle/>
                    <a:p>
                      <a:r>
                        <a:rPr lang="en-US" sz="1000" b="1" dirty="0"/>
                        <a:t>Bed Volume </a:t>
                      </a:r>
                    </a:p>
                  </a:txBody>
                  <a:tcPr marL="78827" marR="78827" marT="39413" marB="39413" anchor="ctr">
                    <a:lnL>
                      <a:noFill/>
                    </a:lnL>
                    <a:lnR>
                      <a:noFill/>
                    </a:lnR>
                    <a:lnT>
                      <a:noFill/>
                    </a:lnT>
                    <a:lnB>
                      <a:noFill/>
                    </a:lnB>
                  </a:tcPr>
                </a:tc>
                <a:tc>
                  <a:txBody>
                    <a:bodyPr/>
                    <a:lstStyle/>
                    <a:p>
                      <a:r>
                        <a:rPr lang="en-US" sz="1000" b="1"/>
                        <a:t>1 ml </a:t>
                      </a:r>
                    </a:p>
                  </a:txBody>
                  <a:tcPr marL="78827" marR="78827" marT="39413" marB="39413" anchor="ctr">
                    <a:lnL>
                      <a:noFill/>
                    </a:lnL>
                    <a:lnR>
                      <a:noFill/>
                    </a:lnR>
                    <a:lnT>
                      <a:noFill/>
                    </a:lnT>
                    <a:lnB>
                      <a:noFill/>
                    </a:lnB>
                  </a:tcPr>
                </a:tc>
              </a:tr>
              <a:tr h="201470">
                <a:tc>
                  <a:txBody>
                    <a:bodyPr/>
                    <a:lstStyle/>
                    <a:p>
                      <a:r>
                        <a:rPr lang="en-US" sz="1000" b="1" dirty="0"/>
                        <a:t>Complete </a:t>
                      </a:r>
                      <a:r>
                        <a:rPr lang="en-US" sz="1000" b="1" dirty="0" err="1"/>
                        <a:t>Packsize</a:t>
                      </a:r>
                      <a:r>
                        <a:rPr lang="en-US" sz="1000" b="1" dirty="0"/>
                        <a:t> </a:t>
                      </a:r>
                    </a:p>
                  </a:txBody>
                  <a:tcPr marL="78827" marR="78827" marT="39413" marB="39413" anchor="ctr">
                    <a:lnL>
                      <a:noFill/>
                    </a:lnL>
                    <a:lnR>
                      <a:noFill/>
                    </a:lnR>
                    <a:lnT>
                      <a:noFill/>
                    </a:lnT>
                    <a:lnB>
                      <a:noFill/>
                    </a:lnB>
                  </a:tcPr>
                </a:tc>
                <a:tc>
                  <a:txBody>
                    <a:bodyPr/>
                    <a:lstStyle/>
                    <a:p>
                      <a:r>
                        <a:rPr lang="en-US" sz="1000" b="1"/>
                        <a:t>1 ml </a:t>
                      </a:r>
                    </a:p>
                  </a:txBody>
                  <a:tcPr marL="78827" marR="78827" marT="39413" marB="39413" anchor="ctr">
                    <a:lnL>
                      <a:noFill/>
                    </a:lnL>
                    <a:lnR>
                      <a:noFill/>
                    </a:lnR>
                    <a:lnT>
                      <a:noFill/>
                    </a:lnT>
                    <a:lnB>
                      <a:noFill/>
                    </a:lnB>
                  </a:tcPr>
                </a:tc>
              </a:tr>
              <a:tr h="201470">
                <a:tc>
                  <a:txBody>
                    <a:bodyPr/>
                    <a:lstStyle/>
                    <a:p>
                      <a:r>
                        <a:rPr lang="en-US" sz="1000" b="1" dirty="0"/>
                        <a:t>Flow Rate </a:t>
                      </a:r>
                    </a:p>
                  </a:txBody>
                  <a:tcPr marL="78827" marR="78827" marT="39413" marB="39413" anchor="ctr">
                    <a:lnL>
                      <a:noFill/>
                    </a:lnL>
                    <a:lnR>
                      <a:noFill/>
                    </a:lnR>
                    <a:lnT>
                      <a:noFill/>
                    </a:lnT>
                    <a:lnB>
                      <a:noFill/>
                    </a:lnB>
                  </a:tcPr>
                </a:tc>
                <a:tc>
                  <a:txBody>
                    <a:bodyPr/>
                    <a:lstStyle/>
                    <a:p>
                      <a:r>
                        <a:rPr lang="en-US" sz="1000" b="1" dirty="0"/>
                        <a:t>0.5 ml/min - 3.0 ml/min</a:t>
                      </a:r>
                      <a:r>
                        <a:rPr lang="en-US" sz="1000" b="1" baseline="30000" dirty="0"/>
                        <a:t>1)</a:t>
                      </a:r>
                      <a:r>
                        <a:rPr lang="en-US" sz="1000" b="1" dirty="0"/>
                        <a:t> </a:t>
                      </a:r>
                    </a:p>
                  </a:txBody>
                  <a:tcPr marL="78827" marR="78827" marT="39413" marB="39413" anchor="ctr">
                    <a:lnL>
                      <a:noFill/>
                    </a:lnL>
                    <a:lnR>
                      <a:noFill/>
                    </a:lnR>
                    <a:lnT>
                      <a:noFill/>
                    </a:lnT>
                    <a:lnB>
                      <a:noFill/>
                    </a:lnB>
                  </a:tcPr>
                </a:tc>
              </a:tr>
              <a:tr h="334257">
                <a:tc>
                  <a:txBody>
                    <a:bodyPr/>
                    <a:lstStyle/>
                    <a:p>
                      <a:r>
                        <a:rPr lang="en-US" sz="1000" b="1" dirty="0"/>
                        <a:t>Pressure Max. [Over the Packed Bed During Operation] </a:t>
                      </a:r>
                    </a:p>
                  </a:txBody>
                  <a:tcPr marL="78827" marR="78827" marT="39413" marB="39413" anchor="ctr">
                    <a:lnL>
                      <a:noFill/>
                    </a:lnL>
                    <a:lnR>
                      <a:noFill/>
                    </a:lnR>
                    <a:lnT>
                      <a:noFill/>
                    </a:lnT>
                    <a:lnB>
                      <a:noFill/>
                    </a:lnB>
                  </a:tcPr>
                </a:tc>
                <a:tc>
                  <a:txBody>
                    <a:bodyPr/>
                    <a:lstStyle/>
                    <a:p>
                      <a:r>
                        <a:rPr lang="en-US" sz="1000" b="1" dirty="0"/>
                        <a:t>40 bar [4 MPa] (580 psi) </a:t>
                      </a:r>
                    </a:p>
                  </a:txBody>
                  <a:tcPr marL="78827" marR="78827" marT="39413" marB="39413" anchor="ctr">
                    <a:lnL>
                      <a:noFill/>
                    </a:lnL>
                    <a:lnR>
                      <a:noFill/>
                    </a:lnR>
                    <a:lnT>
                      <a:noFill/>
                    </a:lnT>
                    <a:lnB>
                      <a:noFill/>
                    </a:lnB>
                  </a:tcPr>
                </a:tc>
              </a:tr>
              <a:tr h="201470">
                <a:tc>
                  <a:txBody>
                    <a:bodyPr/>
                    <a:lstStyle/>
                    <a:p>
                      <a:r>
                        <a:rPr lang="en-US" sz="1000" b="1"/>
                        <a:t>Order Information </a:t>
                      </a:r>
                    </a:p>
                  </a:txBody>
                  <a:tcPr marL="78827" marR="78827" marT="39413" marB="39413" anchor="ctr">
                    <a:lnL>
                      <a:noFill/>
                    </a:lnL>
                    <a:lnR>
                      <a:noFill/>
                    </a:lnR>
                    <a:lnT>
                      <a:noFill/>
                    </a:lnT>
                    <a:lnB>
                      <a:noFill/>
                    </a:lnB>
                  </a:tcPr>
                </a:tc>
                <a:tc>
                  <a:txBody>
                    <a:bodyPr/>
                    <a:lstStyle/>
                    <a:p>
                      <a:r>
                        <a:rPr lang="en-US" sz="1000" b="1" dirty="0"/>
                        <a:t>Not suitable for use with </a:t>
                      </a:r>
                      <a:r>
                        <a:rPr lang="en-US" sz="1000" b="1" dirty="0" err="1"/>
                        <a:t>ÄKTAprime</a:t>
                      </a:r>
                      <a:r>
                        <a:rPr lang="en-US" sz="1000" b="1" dirty="0"/>
                        <a:t> plus system. </a:t>
                      </a:r>
                    </a:p>
                  </a:txBody>
                  <a:tcPr marL="78827" marR="78827" marT="39413" marB="39413" anchor="ctr">
                    <a:lnL>
                      <a:noFill/>
                    </a:lnL>
                    <a:lnR>
                      <a:noFill/>
                    </a:lnR>
                    <a:lnT>
                      <a:noFill/>
                    </a:lnT>
                    <a:lnB>
                      <a:noFill/>
                    </a:lnB>
                  </a:tcPr>
                </a:tc>
              </a:tr>
              <a:tr h="201470">
                <a:tc>
                  <a:txBody>
                    <a:bodyPr/>
                    <a:lstStyle/>
                    <a:p>
                      <a:r>
                        <a:rPr lang="en-US" sz="1000" b="1"/>
                        <a:t>Recommended Flow Rate </a:t>
                      </a:r>
                    </a:p>
                  </a:txBody>
                  <a:tcPr marL="78827" marR="78827" marT="39413" marB="39413" anchor="ctr">
                    <a:lnL>
                      <a:noFill/>
                    </a:lnL>
                    <a:lnR>
                      <a:noFill/>
                    </a:lnR>
                    <a:lnT>
                      <a:noFill/>
                    </a:lnT>
                    <a:lnB>
                      <a:noFill/>
                    </a:lnB>
                  </a:tcPr>
                </a:tc>
                <a:tc>
                  <a:txBody>
                    <a:bodyPr/>
                    <a:lstStyle/>
                    <a:p>
                      <a:r>
                        <a:rPr lang="en-US" sz="1000" b="1" dirty="0"/>
                        <a:t>0.5-3.0 ml/min </a:t>
                      </a:r>
                    </a:p>
                  </a:txBody>
                  <a:tcPr marL="78827" marR="78827" marT="39413" marB="39413" anchor="ctr">
                    <a:lnL>
                      <a:noFill/>
                    </a:lnL>
                    <a:lnR>
                      <a:noFill/>
                    </a:lnR>
                    <a:lnT>
                      <a:noFill/>
                    </a:lnT>
                    <a:lnB>
                      <a:noFill/>
                    </a:lnB>
                  </a:tcPr>
                </a:tc>
              </a:tr>
              <a:tr h="201470">
                <a:tc>
                  <a:txBody>
                    <a:bodyPr/>
                    <a:lstStyle/>
                    <a:p>
                      <a:r>
                        <a:rPr lang="en-US" sz="1000" b="1" dirty="0"/>
                        <a:t>Storage Conditions </a:t>
                      </a:r>
                    </a:p>
                  </a:txBody>
                  <a:tcPr marL="78827" marR="78827" marT="39413" marB="39413" anchor="ctr">
                    <a:lnL>
                      <a:noFill/>
                    </a:lnL>
                    <a:lnR>
                      <a:noFill/>
                    </a:lnR>
                    <a:lnT>
                      <a:noFill/>
                    </a:lnT>
                    <a:lnB>
                      <a:noFill/>
                    </a:lnB>
                  </a:tcPr>
                </a:tc>
                <a:tc>
                  <a:txBody>
                    <a:bodyPr/>
                    <a:lstStyle/>
                    <a:p>
                      <a:r>
                        <a:rPr lang="en-US" sz="1000" b="1" dirty="0"/>
                        <a:t>4 to 30°C, 20% Ethanol </a:t>
                      </a:r>
                    </a:p>
                  </a:txBody>
                  <a:tcPr marL="78827" marR="78827" marT="39413" marB="39413" anchor="ctr">
                    <a:lnL>
                      <a:noFill/>
                    </a:lnL>
                    <a:lnR>
                      <a:noFill/>
                    </a:lnR>
                    <a:lnT>
                      <a:noFill/>
                    </a:lnT>
                    <a:lnB>
                      <a:noFill/>
                    </a:lnB>
                  </a:tcPr>
                </a:tc>
              </a:tr>
              <a:tr h="201470">
                <a:tc>
                  <a:txBody>
                    <a:bodyPr/>
                    <a:lstStyle/>
                    <a:p>
                      <a:r>
                        <a:rPr lang="en-US" sz="1000" b="1" dirty="0"/>
                        <a:t>Dynamic Capacity </a:t>
                      </a:r>
                    </a:p>
                  </a:txBody>
                  <a:tcPr marL="78827" marR="78827" marT="39413" marB="39413" anchor="ctr">
                    <a:lnL>
                      <a:noFill/>
                    </a:lnL>
                    <a:lnR>
                      <a:noFill/>
                    </a:lnR>
                    <a:lnT>
                      <a:noFill/>
                    </a:lnT>
                    <a:lnB>
                      <a:noFill/>
                    </a:lnB>
                  </a:tcPr>
                </a:tc>
                <a:tc>
                  <a:txBody>
                    <a:bodyPr/>
                    <a:lstStyle/>
                    <a:p>
                      <a:r>
                        <a:rPr lang="en-US" sz="1000" b="1" dirty="0"/>
                        <a:t>50 mg </a:t>
                      </a:r>
                    </a:p>
                  </a:txBody>
                  <a:tcPr marL="78827" marR="78827" marT="39413" marB="39413" anchor="ctr">
                    <a:lnL>
                      <a:noFill/>
                    </a:lnL>
                    <a:lnR>
                      <a:noFill/>
                    </a:lnR>
                    <a:lnT>
                      <a:noFill/>
                    </a:lnT>
                    <a:lnB>
                      <a:noFill/>
                    </a:lnB>
                  </a:tcPr>
                </a:tc>
              </a:tr>
            </a:tbl>
          </a:graphicData>
        </a:graphic>
      </p:graphicFrame>
      <p:graphicFrame>
        <p:nvGraphicFramePr>
          <p:cNvPr id="9" name="Tabelle 8"/>
          <p:cNvGraphicFramePr>
            <a:graphicFrameLocks noGrp="1"/>
          </p:cNvGraphicFramePr>
          <p:nvPr>
            <p:extLst>
              <p:ext uri="{D42A27DB-BD31-4B8C-83A1-F6EECF244321}">
                <p14:modId xmlns:p14="http://schemas.microsoft.com/office/powerpoint/2010/main" val="2500464474"/>
              </p:ext>
            </p:extLst>
          </p:nvPr>
        </p:nvGraphicFramePr>
        <p:xfrm>
          <a:off x="323528" y="2276872"/>
          <a:ext cx="5544616" cy="4528715"/>
        </p:xfrm>
        <a:graphic>
          <a:graphicData uri="http://schemas.openxmlformats.org/drawingml/2006/table">
            <a:tbl>
              <a:tblPr/>
              <a:tblGrid>
                <a:gridCol w="1386154"/>
                <a:gridCol w="4158462"/>
              </a:tblGrid>
              <a:tr h="323283">
                <a:tc>
                  <a:txBody>
                    <a:bodyPr/>
                    <a:lstStyle/>
                    <a:p>
                      <a:endParaRPr lang="en-US" sz="1600" b="1" dirty="0">
                        <a:effectLst/>
                      </a:endParaRPr>
                    </a:p>
                  </a:txBody>
                  <a:tcPr marL="80821" marR="80821" marT="40410" marB="40410" anchor="ctr">
                    <a:lnL>
                      <a:noFill/>
                    </a:lnL>
                    <a:lnR>
                      <a:noFill/>
                    </a:lnR>
                    <a:lnT>
                      <a:noFill/>
                    </a:lnT>
                    <a:lnB>
                      <a:noFill/>
                    </a:lnB>
                  </a:tcPr>
                </a:tc>
                <a:tc>
                  <a:txBody>
                    <a:bodyPr/>
                    <a:lstStyle/>
                    <a:p>
                      <a:endParaRPr lang="en-US" sz="1600" b="1">
                        <a:effectLst/>
                      </a:endParaRPr>
                    </a:p>
                  </a:txBody>
                  <a:tcPr marL="80821" marR="80821" marT="40410" marB="40410" anchor="ctr">
                    <a:lnL>
                      <a:noFill/>
                    </a:lnL>
                    <a:lnR>
                      <a:noFill/>
                    </a:lnR>
                    <a:lnT>
                      <a:noFill/>
                    </a:lnT>
                    <a:lnB>
                      <a:noFill/>
                    </a:lnB>
                  </a:tcPr>
                </a:tc>
              </a:tr>
              <a:tr h="323283">
                <a:tc>
                  <a:txBody>
                    <a:bodyPr/>
                    <a:lstStyle/>
                    <a:p>
                      <a:r>
                        <a:rPr lang="en-US" sz="1600" b="1" dirty="0"/>
                        <a:t>Media</a:t>
                      </a:r>
                      <a:endParaRPr lang="en-US" sz="1000" b="1" dirty="0"/>
                    </a:p>
                  </a:txBody>
                  <a:tcPr marL="80821" marR="80821" marT="40410" marB="40410" anchor="ctr">
                    <a:lnL>
                      <a:noFill/>
                    </a:lnL>
                    <a:lnR>
                      <a:noFill/>
                    </a:lnR>
                    <a:lnT>
                      <a:noFill/>
                    </a:lnT>
                    <a:lnB>
                      <a:noFill/>
                    </a:lnB>
                  </a:tcPr>
                </a:tc>
                <a:tc>
                  <a:txBody>
                    <a:bodyPr/>
                    <a:lstStyle/>
                    <a:p>
                      <a:endParaRPr lang="en-US" sz="1000" b="1" dirty="0"/>
                    </a:p>
                  </a:txBody>
                  <a:tcPr marL="80821" marR="80821" marT="40410" marB="40410" anchor="ctr">
                    <a:lnL>
                      <a:noFill/>
                    </a:lnL>
                    <a:lnR>
                      <a:noFill/>
                    </a:lnR>
                    <a:lnT>
                      <a:noFill/>
                    </a:lnT>
                    <a:lnB>
                      <a:noFill/>
                    </a:lnB>
                  </a:tcPr>
                </a:tc>
              </a:tr>
              <a:tr h="323283">
                <a:tc>
                  <a:txBody>
                    <a:bodyPr/>
                    <a:lstStyle/>
                    <a:p>
                      <a:r>
                        <a:rPr lang="en-US" sz="1000" b="1" dirty="0"/>
                        <a:t>Ligand</a:t>
                      </a:r>
                    </a:p>
                  </a:txBody>
                  <a:tcPr marL="80821" marR="80821" marT="40410" marB="40410" anchor="ctr">
                    <a:lnL>
                      <a:noFill/>
                    </a:lnL>
                    <a:lnR>
                      <a:noFill/>
                    </a:lnR>
                    <a:lnT>
                      <a:noFill/>
                    </a:lnT>
                    <a:lnB>
                      <a:noFill/>
                    </a:lnB>
                  </a:tcPr>
                </a:tc>
                <a:tc>
                  <a:txBody>
                    <a:bodyPr/>
                    <a:lstStyle/>
                    <a:p>
                      <a:r>
                        <a:rPr lang="en-US" sz="1000" b="1"/>
                        <a:t>O-CH2-CHOH-CH2-O-CH2-CHOH-CH2-N+(CH3)3</a:t>
                      </a:r>
                    </a:p>
                  </a:txBody>
                  <a:tcPr marL="80821" marR="80821" marT="40410" marB="40410" anchor="ctr">
                    <a:lnL>
                      <a:noFill/>
                    </a:lnL>
                    <a:lnR>
                      <a:noFill/>
                    </a:lnR>
                    <a:lnT>
                      <a:noFill/>
                    </a:lnT>
                    <a:lnB>
                      <a:noFill/>
                    </a:lnB>
                  </a:tcPr>
                </a:tc>
              </a:tr>
              <a:tr h="565745">
                <a:tc>
                  <a:txBody>
                    <a:bodyPr/>
                    <a:lstStyle/>
                    <a:p>
                      <a:r>
                        <a:rPr lang="en-US" sz="1000" b="1" dirty="0"/>
                        <a:t>Average Particle Size</a:t>
                      </a:r>
                    </a:p>
                  </a:txBody>
                  <a:tcPr marL="80821" marR="80821" marT="40410" marB="40410" anchor="ctr">
                    <a:lnL>
                      <a:noFill/>
                    </a:lnL>
                    <a:lnR>
                      <a:noFill/>
                    </a:lnR>
                    <a:lnT>
                      <a:noFill/>
                    </a:lnT>
                    <a:lnB>
                      <a:noFill/>
                    </a:lnB>
                  </a:tcPr>
                </a:tc>
                <a:tc>
                  <a:txBody>
                    <a:bodyPr/>
                    <a:lstStyle/>
                    <a:p>
                      <a:r>
                        <a:rPr lang="en-US" sz="1000" b="1" dirty="0"/>
                        <a:t>10 µm</a:t>
                      </a:r>
                    </a:p>
                  </a:txBody>
                  <a:tcPr marL="80821" marR="80821" marT="40410" marB="40410" anchor="ctr">
                    <a:lnL>
                      <a:noFill/>
                    </a:lnL>
                    <a:lnR>
                      <a:noFill/>
                    </a:lnR>
                    <a:lnT>
                      <a:noFill/>
                    </a:lnT>
                    <a:lnB>
                      <a:noFill/>
                    </a:lnB>
                  </a:tcPr>
                </a:tc>
              </a:tr>
              <a:tr h="323283">
                <a:tc>
                  <a:txBody>
                    <a:bodyPr/>
                    <a:lstStyle/>
                    <a:p>
                      <a:r>
                        <a:rPr lang="en-US" sz="1000" b="1"/>
                        <a:t>Ion Exchanger Type</a:t>
                      </a:r>
                    </a:p>
                  </a:txBody>
                  <a:tcPr marL="80821" marR="80821" marT="40410" marB="40410" anchor="ctr">
                    <a:lnL>
                      <a:noFill/>
                    </a:lnL>
                    <a:lnR>
                      <a:noFill/>
                    </a:lnR>
                    <a:lnT>
                      <a:noFill/>
                    </a:lnT>
                    <a:lnB>
                      <a:noFill/>
                    </a:lnB>
                  </a:tcPr>
                </a:tc>
                <a:tc>
                  <a:txBody>
                    <a:bodyPr/>
                    <a:lstStyle/>
                    <a:p>
                      <a:r>
                        <a:rPr lang="en-US" sz="1000" b="1" dirty="0"/>
                        <a:t>Quaternary ammonium strong anion</a:t>
                      </a:r>
                    </a:p>
                  </a:txBody>
                  <a:tcPr marL="80821" marR="80821" marT="40410" marB="40410" anchor="ctr">
                    <a:lnL>
                      <a:noFill/>
                    </a:lnL>
                    <a:lnR>
                      <a:noFill/>
                    </a:lnR>
                    <a:lnT>
                      <a:noFill/>
                    </a:lnT>
                    <a:lnB>
                      <a:noFill/>
                    </a:lnB>
                  </a:tcPr>
                </a:tc>
              </a:tr>
              <a:tr h="323283">
                <a:tc>
                  <a:txBody>
                    <a:bodyPr/>
                    <a:lstStyle/>
                    <a:p>
                      <a:r>
                        <a:rPr lang="en-US" sz="1000" b="1"/>
                        <a:t>Matrix</a:t>
                      </a:r>
                    </a:p>
                  </a:txBody>
                  <a:tcPr marL="80821" marR="80821" marT="40410" marB="40410" anchor="ctr">
                    <a:lnL>
                      <a:noFill/>
                    </a:lnL>
                    <a:lnR>
                      <a:noFill/>
                    </a:lnR>
                    <a:lnT>
                      <a:noFill/>
                    </a:lnT>
                    <a:lnB>
                      <a:noFill/>
                    </a:lnB>
                  </a:tcPr>
                </a:tc>
                <a:tc>
                  <a:txBody>
                    <a:bodyPr/>
                    <a:lstStyle/>
                    <a:p>
                      <a:r>
                        <a:rPr lang="en-US" sz="1000" b="1" dirty="0"/>
                        <a:t>Monodisperse porous polystyrene/</a:t>
                      </a:r>
                      <a:r>
                        <a:rPr lang="en-US" sz="1000" b="1" dirty="0" err="1"/>
                        <a:t>divinyl</a:t>
                      </a:r>
                      <a:r>
                        <a:rPr lang="en-US" sz="1000" b="1" dirty="0"/>
                        <a:t> benzene beads</a:t>
                      </a:r>
                    </a:p>
                  </a:txBody>
                  <a:tcPr marL="80821" marR="80821" marT="40410" marB="40410" anchor="ctr">
                    <a:lnL>
                      <a:noFill/>
                    </a:lnL>
                    <a:lnR>
                      <a:noFill/>
                    </a:lnR>
                    <a:lnT>
                      <a:noFill/>
                    </a:lnT>
                    <a:lnB>
                      <a:noFill/>
                    </a:lnB>
                  </a:tcPr>
                </a:tc>
              </a:tr>
              <a:tr h="323283">
                <a:tc>
                  <a:txBody>
                    <a:bodyPr/>
                    <a:lstStyle/>
                    <a:p>
                      <a:r>
                        <a:rPr lang="en-US" sz="1000" b="1"/>
                        <a:t>Ionic Capacity</a:t>
                      </a:r>
                    </a:p>
                  </a:txBody>
                  <a:tcPr marL="80821" marR="80821" marT="40410" marB="40410" anchor="ctr">
                    <a:lnL>
                      <a:noFill/>
                    </a:lnL>
                    <a:lnR>
                      <a:noFill/>
                    </a:lnR>
                    <a:lnT>
                      <a:noFill/>
                    </a:lnT>
                    <a:lnB>
                      <a:noFill/>
                    </a:lnB>
                  </a:tcPr>
                </a:tc>
                <a:tc>
                  <a:txBody>
                    <a:bodyPr/>
                    <a:lstStyle/>
                    <a:p>
                      <a:r>
                        <a:rPr lang="en-US" sz="1000" b="1" dirty="0"/>
                        <a:t>0.27-0.37 </a:t>
                      </a:r>
                      <a:r>
                        <a:rPr lang="en-US" sz="1000" b="1" dirty="0" err="1"/>
                        <a:t>mmol</a:t>
                      </a:r>
                      <a:r>
                        <a:rPr lang="en-US" sz="1000" b="1" dirty="0"/>
                        <a:t> Cl</a:t>
                      </a:r>
                      <a:r>
                        <a:rPr lang="en-US" sz="1000" b="1" baseline="30000" dirty="0"/>
                        <a:t>-</a:t>
                      </a:r>
                      <a:r>
                        <a:rPr lang="en-US" sz="1000" b="1" dirty="0"/>
                        <a:t>/ml</a:t>
                      </a:r>
                    </a:p>
                  </a:txBody>
                  <a:tcPr marL="80821" marR="80821" marT="40410" marB="40410" anchor="ctr">
                    <a:lnL>
                      <a:noFill/>
                    </a:lnL>
                    <a:lnR>
                      <a:noFill/>
                    </a:lnR>
                    <a:lnT>
                      <a:noFill/>
                    </a:lnT>
                    <a:lnB>
                      <a:noFill/>
                    </a:lnB>
                  </a:tcPr>
                </a:tc>
              </a:tr>
              <a:tr h="565745">
                <a:tc>
                  <a:txBody>
                    <a:bodyPr/>
                    <a:lstStyle/>
                    <a:p>
                      <a:r>
                        <a:rPr lang="en-US" sz="1000" b="1"/>
                        <a:t>pH Stability Working Range</a:t>
                      </a:r>
                    </a:p>
                  </a:txBody>
                  <a:tcPr marL="80821" marR="80821" marT="40410" marB="40410" anchor="ctr">
                    <a:lnL>
                      <a:noFill/>
                    </a:lnL>
                    <a:lnR>
                      <a:noFill/>
                    </a:lnR>
                    <a:lnT>
                      <a:noFill/>
                    </a:lnT>
                    <a:lnB>
                      <a:noFill/>
                    </a:lnB>
                  </a:tcPr>
                </a:tc>
                <a:tc>
                  <a:txBody>
                    <a:bodyPr/>
                    <a:lstStyle/>
                    <a:p>
                      <a:r>
                        <a:rPr lang="en-US" sz="1000" b="1" dirty="0"/>
                        <a:t>2-12</a:t>
                      </a:r>
                    </a:p>
                  </a:txBody>
                  <a:tcPr marL="80821" marR="80821" marT="40410" marB="40410" anchor="ctr">
                    <a:lnL>
                      <a:noFill/>
                    </a:lnL>
                    <a:lnR>
                      <a:noFill/>
                    </a:lnR>
                    <a:lnT>
                      <a:noFill/>
                    </a:lnT>
                    <a:lnB>
                      <a:noFill/>
                    </a:lnB>
                  </a:tcPr>
                </a:tc>
              </a:tr>
              <a:tr h="565745">
                <a:tc>
                  <a:txBody>
                    <a:bodyPr/>
                    <a:lstStyle/>
                    <a:p>
                      <a:r>
                        <a:rPr lang="en-US" sz="1000" b="1"/>
                        <a:t>pH Stability Cleaning</a:t>
                      </a:r>
                    </a:p>
                  </a:txBody>
                  <a:tcPr marL="80821" marR="80821" marT="40410" marB="40410" anchor="ctr">
                    <a:lnL>
                      <a:noFill/>
                    </a:lnL>
                    <a:lnR>
                      <a:noFill/>
                    </a:lnR>
                    <a:lnT>
                      <a:noFill/>
                    </a:lnT>
                    <a:lnB>
                      <a:noFill/>
                    </a:lnB>
                  </a:tcPr>
                </a:tc>
                <a:tc>
                  <a:txBody>
                    <a:bodyPr/>
                    <a:lstStyle/>
                    <a:p>
                      <a:r>
                        <a:rPr lang="en-US" sz="1000" b="1" dirty="0"/>
                        <a:t>1-14</a:t>
                      </a:r>
                    </a:p>
                  </a:txBody>
                  <a:tcPr marL="80821" marR="80821" marT="40410" marB="40410" anchor="ctr">
                    <a:lnL>
                      <a:noFill/>
                    </a:lnL>
                    <a:lnR>
                      <a:noFill/>
                    </a:lnR>
                    <a:lnT>
                      <a:noFill/>
                    </a:lnT>
                    <a:lnB>
                      <a:noFill/>
                    </a:lnB>
                  </a:tcPr>
                </a:tc>
              </a:tr>
              <a:tr h="323283">
                <a:tc>
                  <a:txBody>
                    <a:bodyPr/>
                    <a:lstStyle/>
                    <a:p>
                      <a:r>
                        <a:rPr lang="en-US" sz="1000" b="1"/>
                        <a:t>Storage Conditions</a:t>
                      </a:r>
                    </a:p>
                  </a:txBody>
                  <a:tcPr marL="80821" marR="80821" marT="40410" marB="40410" anchor="ctr">
                    <a:lnL>
                      <a:noFill/>
                    </a:lnL>
                    <a:lnR>
                      <a:noFill/>
                    </a:lnR>
                    <a:lnT>
                      <a:noFill/>
                    </a:lnT>
                    <a:lnB>
                      <a:noFill/>
                    </a:lnB>
                  </a:tcPr>
                </a:tc>
                <a:tc>
                  <a:txBody>
                    <a:bodyPr/>
                    <a:lstStyle/>
                    <a:p>
                      <a:r>
                        <a:rPr lang="en-US" sz="1000" b="1" dirty="0"/>
                        <a:t>4 to 30°C, 20% ethanol</a:t>
                      </a:r>
                    </a:p>
                  </a:txBody>
                  <a:tcPr marL="80821" marR="80821" marT="40410" marB="40410" anchor="ctr">
                    <a:lnL>
                      <a:noFill/>
                    </a:lnL>
                    <a:lnR>
                      <a:noFill/>
                    </a:lnR>
                    <a:lnT>
                      <a:noFill/>
                    </a:lnT>
                    <a:lnB>
                      <a:noFill/>
                    </a:lnB>
                  </a:tcPr>
                </a:tc>
              </a:tr>
              <a:tr h="565745">
                <a:tc>
                  <a:txBody>
                    <a:bodyPr/>
                    <a:lstStyle/>
                    <a:p>
                      <a:r>
                        <a:rPr lang="en-US" sz="1000" b="1"/>
                        <a:t>Chemical Stability</a:t>
                      </a:r>
                    </a:p>
                  </a:txBody>
                  <a:tcPr marL="80821" marR="80821" marT="40410" marB="40410" anchor="ctr">
                    <a:lnL>
                      <a:noFill/>
                    </a:lnL>
                    <a:lnR>
                      <a:noFill/>
                    </a:lnR>
                    <a:lnT>
                      <a:noFill/>
                    </a:lnT>
                    <a:lnB>
                      <a:noFill/>
                    </a:lnB>
                  </a:tcPr>
                </a:tc>
                <a:tc>
                  <a:txBody>
                    <a:bodyPr/>
                    <a:lstStyle/>
                    <a:p>
                      <a:r>
                        <a:rPr lang="en-US" sz="1000" b="1" dirty="0"/>
                        <a:t>Stable in all common buffers except high concentration oxidizing and reactive agents, DMSO, DMF, and formic acid</a:t>
                      </a:r>
                    </a:p>
                  </a:txBody>
                  <a:tcPr marL="80821" marR="80821" marT="40410" marB="40410" anchor="ctr">
                    <a:lnL>
                      <a:noFill/>
                    </a:lnL>
                    <a:lnR>
                      <a:noFill/>
                    </a:lnR>
                    <a:lnT>
                      <a:noFill/>
                    </a:lnT>
                    <a:lnB>
                      <a:noFill/>
                    </a:lnB>
                  </a:tcPr>
                </a:tc>
              </a:tr>
            </a:tbl>
          </a:graphicData>
        </a:graphic>
      </p:graphicFrame>
      <p:graphicFrame>
        <p:nvGraphicFramePr>
          <p:cNvPr id="10" name="Tabelle 9"/>
          <p:cNvGraphicFramePr>
            <a:graphicFrameLocks noGrp="1"/>
          </p:cNvGraphicFramePr>
          <p:nvPr>
            <p:extLst>
              <p:ext uri="{D42A27DB-BD31-4B8C-83A1-F6EECF244321}">
                <p14:modId xmlns:p14="http://schemas.microsoft.com/office/powerpoint/2010/main" val="2558438790"/>
              </p:ext>
            </p:extLst>
          </p:nvPr>
        </p:nvGraphicFramePr>
        <p:xfrm>
          <a:off x="5220072" y="476672"/>
          <a:ext cx="3923928" cy="4524720"/>
        </p:xfrm>
        <a:graphic>
          <a:graphicData uri="http://schemas.openxmlformats.org/drawingml/2006/table">
            <a:tbl>
              <a:tblPr/>
              <a:tblGrid>
                <a:gridCol w="980982"/>
                <a:gridCol w="2942946"/>
              </a:tblGrid>
              <a:tr h="266233">
                <a:tc>
                  <a:txBody>
                    <a:bodyPr/>
                    <a:lstStyle/>
                    <a:p>
                      <a:r>
                        <a:rPr lang="en-US" sz="1600" b="1" dirty="0"/>
                        <a:t>Column</a:t>
                      </a:r>
                      <a:endParaRPr lang="en-US" sz="1000" b="1" dirty="0"/>
                    </a:p>
                  </a:txBody>
                  <a:tcPr marL="66558" marR="66558" marT="33279" marB="33279" anchor="ctr">
                    <a:lnL>
                      <a:noFill/>
                    </a:lnL>
                    <a:lnR>
                      <a:noFill/>
                    </a:lnR>
                    <a:lnT>
                      <a:noFill/>
                    </a:lnT>
                    <a:lnB>
                      <a:noFill/>
                    </a:lnB>
                  </a:tcPr>
                </a:tc>
                <a:tc>
                  <a:txBody>
                    <a:bodyPr/>
                    <a:lstStyle/>
                    <a:p>
                      <a:endParaRPr lang="en-US" sz="1000" b="1" dirty="0"/>
                    </a:p>
                  </a:txBody>
                  <a:tcPr marL="66558" marR="66558" marT="33279" marB="33279" anchor="ctr">
                    <a:lnL>
                      <a:noFill/>
                    </a:lnL>
                    <a:lnR>
                      <a:noFill/>
                    </a:lnR>
                    <a:lnT>
                      <a:noFill/>
                    </a:lnT>
                    <a:lnB>
                      <a:noFill/>
                    </a:lnB>
                  </a:tcPr>
                </a:tc>
              </a:tr>
              <a:tr h="266233">
                <a:tc>
                  <a:txBody>
                    <a:bodyPr/>
                    <a:lstStyle/>
                    <a:p>
                      <a:r>
                        <a:rPr lang="en-US" sz="1000" b="1" dirty="0"/>
                        <a:t>Column </a:t>
                      </a:r>
                      <a:r>
                        <a:rPr lang="en-US" sz="1000" b="1" dirty="0" err="1"/>
                        <a:t>i.d.</a:t>
                      </a:r>
                      <a:endParaRPr lang="en-US" sz="1000" b="1" dirty="0"/>
                    </a:p>
                  </a:txBody>
                  <a:tcPr marL="66558" marR="66558" marT="33279" marB="33279" anchor="ctr">
                    <a:lnL>
                      <a:noFill/>
                    </a:lnL>
                    <a:lnR>
                      <a:noFill/>
                    </a:lnR>
                    <a:lnT>
                      <a:noFill/>
                    </a:lnT>
                    <a:lnB>
                      <a:noFill/>
                    </a:lnB>
                  </a:tcPr>
                </a:tc>
                <a:tc>
                  <a:txBody>
                    <a:bodyPr/>
                    <a:lstStyle/>
                    <a:p>
                      <a:r>
                        <a:rPr lang="en-US" sz="1000" b="1" dirty="0"/>
                        <a:t>5 mm</a:t>
                      </a:r>
                    </a:p>
                  </a:txBody>
                  <a:tcPr marL="66558" marR="66558" marT="33279" marB="33279" anchor="ctr">
                    <a:lnL>
                      <a:noFill/>
                    </a:lnL>
                    <a:lnR>
                      <a:noFill/>
                    </a:lnR>
                    <a:lnT>
                      <a:noFill/>
                    </a:lnT>
                    <a:lnB>
                      <a:noFill/>
                    </a:lnB>
                  </a:tcPr>
                </a:tc>
              </a:tr>
              <a:tr h="465908">
                <a:tc>
                  <a:txBody>
                    <a:bodyPr/>
                    <a:lstStyle/>
                    <a:p>
                      <a:r>
                        <a:rPr lang="en-US" sz="1000" b="1" dirty="0"/>
                        <a:t>Bed Height With One Adaptor</a:t>
                      </a:r>
                    </a:p>
                  </a:txBody>
                  <a:tcPr marL="66558" marR="66558" marT="33279" marB="33279" anchor="ctr">
                    <a:lnL>
                      <a:noFill/>
                    </a:lnL>
                    <a:lnR>
                      <a:noFill/>
                    </a:lnR>
                    <a:lnT>
                      <a:noFill/>
                    </a:lnT>
                    <a:lnB>
                      <a:noFill/>
                    </a:lnB>
                  </a:tcPr>
                </a:tc>
                <a:tc>
                  <a:txBody>
                    <a:bodyPr/>
                    <a:lstStyle/>
                    <a:p>
                      <a:r>
                        <a:rPr lang="en-US" sz="1000" b="1" dirty="0"/>
                        <a:t>35 mm-59 mm</a:t>
                      </a:r>
                    </a:p>
                  </a:txBody>
                  <a:tcPr marL="66558" marR="66558" marT="33279" marB="33279" anchor="ctr">
                    <a:lnL>
                      <a:noFill/>
                    </a:lnL>
                    <a:lnR>
                      <a:noFill/>
                    </a:lnR>
                    <a:lnT>
                      <a:noFill/>
                    </a:lnT>
                    <a:lnB>
                      <a:noFill/>
                    </a:lnB>
                  </a:tcPr>
                </a:tc>
              </a:tr>
              <a:tr h="465908">
                <a:tc>
                  <a:txBody>
                    <a:bodyPr/>
                    <a:lstStyle/>
                    <a:p>
                      <a:r>
                        <a:rPr lang="en-US" sz="1000" b="1" dirty="0"/>
                        <a:t>Bed Height With Two Adaptors</a:t>
                      </a:r>
                    </a:p>
                  </a:txBody>
                  <a:tcPr marL="66558" marR="66558" marT="33279" marB="33279" anchor="ctr">
                    <a:lnL>
                      <a:noFill/>
                    </a:lnL>
                    <a:lnR>
                      <a:noFill/>
                    </a:lnR>
                    <a:lnT>
                      <a:noFill/>
                    </a:lnT>
                    <a:lnB>
                      <a:noFill/>
                    </a:lnB>
                  </a:tcPr>
                </a:tc>
                <a:tc>
                  <a:txBody>
                    <a:bodyPr/>
                    <a:lstStyle/>
                    <a:p>
                      <a:r>
                        <a:rPr lang="en-US" sz="1000" b="1" dirty="0"/>
                        <a:t>8 mm-56 mm</a:t>
                      </a:r>
                    </a:p>
                  </a:txBody>
                  <a:tcPr marL="66558" marR="66558" marT="33279" marB="33279" anchor="ctr">
                    <a:lnL>
                      <a:noFill/>
                    </a:lnL>
                    <a:lnR>
                      <a:noFill/>
                    </a:lnR>
                    <a:lnT>
                      <a:noFill/>
                    </a:lnT>
                    <a:lnB>
                      <a:noFill/>
                    </a:lnB>
                  </a:tcPr>
                </a:tc>
              </a:tr>
              <a:tr h="266233">
                <a:tc>
                  <a:txBody>
                    <a:bodyPr/>
                    <a:lstStyle/>
                    <a:p>
                      <a:r>
                        <a:rPr lang="en-US" sz="1000" b="1"/>
                        <a:t>Complete Packsize</a:t>
                      </a:r>
                    </a:p>
                  </a:txBody>
                  <a:tcPr marL="66558" marR="66558" marT="33279" marB="33279" anchor="ctr">
                    <a:lnL>
                      <a:noFill/>
                    </a:lnL>
                    <a:lnR>
                      <a:noFill/>
                    </a:lnR>
                    <a:lnT>
                      <a:noFill/>
                    </a:lnT>
                    <a:lnB>
                      <a:noFill/>
                    </a:lnB>
                  </a:tcPr>
                </a:tc>
                <a:tc>
                  <a:txBody>
                    <a:bodyPr/>
                    <a:lstStyle/>
                    <a:p>
                      <a:r>
                        <a:rPr lang="en-US" sz="1000" b="1" dirty="0"/>
                        <a:t>1 Piece</a:t>
                      </a:r>
                    </a:p>
                  </a:txBody>
                  <a:tcPr marL="66558" marR="66558" marT="33279" marB="33279" anchor="ctr">
                    <a:lnL>
                      <a:noFill/>
                    </a:lnL>
                    <a:lnR>
                      <a:noFill/>
                    </a:lnR>
                    <a:lnT>
                      <a:noFill/>
                    </a:lnT>
                    <a:lnB>
                      <a:noFill/>
                    </a:lnB>
                  </a:tcPr>
                </a:tc>
              </a:tr>
              <a:tr h="665583">
                <a:tc>
                  <a:txBody>
                    <a:bodyPr/>
                    <a:lstStyle/>
                    <a:p>
                      <a:r>
                        <a:rPr lang="en-US" sz="1000" b="1" dirty="0"/>
                        <a:t>Chemical Stability</a:t>
                      </a:r>
                    </a:p>
                  </a:txBody>
                  <a:tcPr marL="66558" marR="66558" marT="33279" marB="33279" anchor="ctr">
                    <a:lnL>
                      <a:noFill/>
                    </a:lnL>
                    <a:lnR>
                      <a:noFill/>
                    </a:lnR>
                    <a:lnT>
                      <a:noFill/>
                    </a:lnT>
                    <a:lnB>
                      <a:noFill/>
                    </a:lnB>
                  </a:tcPr>
                </a:tc>
                <a:tc>
                  <a:txBody>
                    <a:bodyPr/>
                    <a:lstStyle/>
                    <a:p>
                      <a:r>
                        <a:rPr lang="en-US" sz="1000" b="1" dirty="0"/>
                        <a:t>Resistant to most solutions used in liquid chromatography except Hydrocarbons, Aromatic solvents and Chlorinated Hydrocarbons</a:t>
                      </a:r>
                    </a:p>
                  </a:txBody>
                  <a:tcPr marL="66558" marR="66558" marT="33279" marB="33279" anchor="ctr">
                    <a:lnL>
                      <a:noFill/>
                    </a:lnL>
                    <a:lnR>
                      <a:noFill/>
                    </a:lnR>
                    <a:lnT>
                      <a:noFill/>
                    </a:lnT>
                    <a:lnB>
                      <a:noFill/>
                    </a:lnB>
                  </a:tcPr>
                </a:tc>
              </a:tr>
              <a:tr h="665583">
                <a:tc>
                  <a:txBody>
                    <a:bodyPr/>
                    <a:lstStyle/>
                    <a:p>
                      <a:r>
                        <a:rPr lang="en-US" sz="1000" b="1"/>
                        <a:t>Material [Column Hardware]</a:t>
                      </a:r>
                    </a:p>
                  </a:txBody>
                  <a:tcPr marL="66558" marR="66558" marT="33279" marB="33279" anchor="ctr">
                    <a:lnL>
                      <a:noFill/>
                    </a:lnL>
                    <a:lnR>
                      <a:noFill/>
                    </a:lnR>
                    <a:lnT>
                      <a:noFill/>
                    </a:lnT>
                    <a:lnB>
                      <a:noFill/>
                    </a:lnB>
                  </a:tcPr>
                </a:tc>
                <a:tc>
                  <a:txBody>
                    <a:bodyPr/>
                    <a:lstStyle/>
                    <a:p>
                      <a:r>
                        <a:rPr lang="en-US" sz="1000" b="1" dirty="0"/>
                        <a:t>Borosilicate Glass, </a:t>
                      </a:r>
                      <a:r>
                        <a:rPr lang="en-US" sz="1000" b="1" dirty="0" err="1"/>
                        <a:t>Polyetheretherketone</a:t>
                      </a:r>
                      <a:r>
                        <a:rPr lang="en-US" sz="1000" b="1" dirty="0"/>
                        <a:t> (PEEK), Polypropylene (PP), Ethylene Propylene Diene Monomer (EPDM) and </a:t>
                      </a:r>
                      <a:r>
                        <a:rPr lang="en-US" sz="1000" b="1" dirty="0" err="1"/>
                        <a:t>Perfluoro</a:t>
                      </a:r>
                      <a:r>
                        <a:rPr lang="en-US" sz="1000" b="1" dirty="0"/>
                        <a:t>-rubber (PFR)</a:t>
                      </a:r>
                    </a:p>
                  </a:txBody>
                  <a:tcPr marL="66558" marR="66558" marT="33279" marB="33279" anchor="ctr">
                    <a:lnL>
                      <a:noFill/>
                    </a:lnL>
                    <a:lnR>
                      <a:noFill/>
                    </a:lnR>
                    <a:lnT>
                      <a:noFill/>
                    </a:lnT>
                    <a:lnB>
                      <a:noFill/>
                    </a:lnB>
                  </a:tcPr>
                </a:tc>
              </a:tr>
              <a:tr h="465908">
                <a:tc>
                  <a:txBody>
                    <a:bodyPr/>
                    <a:lstStyle/>
                    <a:p>
                      <a:r>
                        <a:rPr lang="en-US" sz="1000" b="1" dirty="0"/>
                        <a:t>Material [Column Tube]</a:t>
                      </a:r>
                    </a:p>
                  </a:txBody>
                  <a:tcPr marL="66558" marR="66558" marT="33279" marB="33279" anchor="ctr">
                    <a:lnL>
                      <a:noFill/>
                    </a:lnL>
                    <a:lnR>
                      <a:noFill/>
                    </a:lnR>
                    <a:lnT>
                      <a:noFill/>
                    </a:lnT>
                    <a:lnB>
                      <a:noFill/>
                    </a:lnB>
                  </a:tcPr>
                </a:tc>
                <a:tc>
                  <a:txBody>
                    <a:bodyPr/>
                    <a:lstStyle/>
                    <a:p>
                      <a:r>
                        <a:rPr lang="en-US" sz="1000" b="1" dirty="0"/>
                        <a:t>Borosilicate Glass</a:t>
                      </a:r>
                    </a:p>
                  </a:txBody>
                  <a:tcPr marL="66558" marR="66558" marT="33279" marB="33279" anchor="ctr">
                    <a:lnL>
                      <a:noFill/>
                    </a:lnL>
                    <a:lnR>
                      <a:noFill/>
                    </a:lnR>
                    <a:lnT>
                      <a:noFill/>
                    </a:lnT>
                    <a:lnB>
                      <a:noFill/>
                    </a:lnB>
                  </a:tcPr>
                </a:tc>
              </a:tr>
              <a:tr h="465908">
                <a:tc>
                  <a:txBody>
                    <a:bodyPr/>
                    <a:lstStyle/>
                    <a:p>
                      <a:r>
                        <a:rPr lang="en-US" sz="1000" b="1" dirty="0"/>
                        <a:t>Material [Bed Support]</a:t>
                      </a:r>
                    </a:p>
                  </a:txBody>
                  <a:tcPr marL="66558" marR="66558" marT="33279" marB="33279" anchor="ctr">
                    <a:lnL>
                      <a:noFill/>
                    </a:lnL>
                    <a:lnR>
                      <a:noFill/>
                    </a:lnR>
                    <a:lnT>
                      <a:noFill/>
                    </a:lnT>
                    <a:lnB>
                      <a:noFill/>
                    </a:lnB>
                  </a:tcPr>
                </a:tc>
                <a:tc>
                  <a:txBody>
                    <a:bodyPr/>
                    <a:lstStyle/>
                    <a:p>
                      <a:r>
                        <a:rPr lang="en-US" sz="1000" b="1" dirty="0"/>
                        <a:t>Polypropylene (PP) filter</a:t>
                      </a:r>
                    </a:p>
                  </a:txBody>
                  <a:tcPr marL="66558" marR="66558" marT="33279" marB="33279" anchor="ctr">
                    <a:lnL>
                      <a:noFill/>
                    </a:lnL>
                    <a:lnR>
                      <a:noFill/>
                    </a:lnR>
                    <a:lnT>
                      <a:noFill/>
                    </a:lnT>
                    <a:lnB>
                      <a:noFill/>
                    </a:lnB>
                  </a:tcPr>
                </a:tc>
              </a:tr>
              <a:tr h="266233">
                <a:tc>
                  <a:txBody>
                    <a:bodyPr/>
                    <a:lstStyle/>
                    <a:p>
                      <a:r>
                        <a:rPr lang="en-US" sz="1000" b="1"/>
                        <a:t>Bed Support</a:t>
                      </a:r>
                    </a:p>
                  </a:txBody>
                  <a:tcPr marL="66558" marR="66558" marT="33279" marB="33279" anchor="ctr">
                    <a:lnL>
                      <a:noFill/>
                    </a:lnL>
                    <a:lnR>
                      <a:noFill/>
                    </a:lnR>
                    <a:lnT>
                      <a:noFill/>
                    </a:lnT>
                    <a:lnB>
                      <a:noFill/>
                    </a:lnB>
                  </a:tcPr>
                </a:tc>
                <a:tc>
                  <a:txBody>
                    <a:bodyPr/>
                    <a:lstStyle/>
                    <a:p>
                      <a:r>
                        <a:rPr lang="en-US" sz="1000" b="1" dirty="0"/>
                        <a:t>Filter</a:t>
                      </a:r>
                    </a:p>
                  </a:txBody>
                  <a:tcPr marL="66558" marR="66558" marT="33279" marB="33279" anchor="ctr">
                    <a:lnL>
                      <a:noFill/>
                    </a:lnL>
                    <a:lnR>
                      <a:noFill/>
                    </a:lnR>
                    <a:lnT>
                      <a:noFill/>
                    </a:lnT>
                    <a:lnB>
                      <a:noFill/>
                    </a:lnB>
                  </a:tcPr>
                </a:tc>
              </a:tr>
            </a:tbl>
          </a:graphicData>
        </a:graphic>
      </p:graphicFrame>
      <p:sp>
        <p:nvSpPr>
          <p:cNvPr id="11" name="Rectangle 2"/>
          <p:cNvSpPr>
            <a:spLocks noChangeArrowheads="1"/>
          </p:cNvSpPr>
          <p:nvPr/>
        </p:nvSpPr>
        <p:spPr bwMode="auto">
          <a:xfrm>
            <a:off x="179512" y="146108"/>
            <a:ext cx="164500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charset="0"/>
                <a:cs typeface="Arial" charset="0"/>
              </a:rPr>
              <a:t>Mono Q HR 5/5</a:t>
            </a:r>
          </a:p>
        </p:txBody>
      </p:sp>
    </p:spTree>
    <p:extLst>
      <p:ext uri="{BB962C8B-B14F-4D97-AF65-F5344CB8AC3E}">
        <p14:creationId xmlns:p14="http://schemas.microsoft.com/office/powerpoint/2010/main" val="17204812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3"/>
          <p:cNvGraphicFramePr>
            <a:graphicFrameLocks noGrp="1"/>
          </p:cNvGraphicFramePr>
          <p:nvPr>
            <p:extLst>
              <p:ext uri="{D42A27DB-BD31-4B8C-83A1-F6EECF244321}">
                <p14:modId xmlns:p14="http://schemas.microsoft.com/office/powerpoint/2010/main" val="3068060781"/>
              </p:ext>
            </p:extLst>
          </p:nvPr>
        </p:nvGraphicFramePr>
        <p:xfrm>
          <a:off x="281073" y="708854"/>
          <a:ext cx="8229600" cy="1127760"/>
        </p:xfrm>
        <a:graphic>
          <a:graphicData uri="http://schemas.openxmlformats.org/drawingml/2006/table">
            <a:tbl>
              <a:tblPr/>
              <a:tblGrid>
                <a:gridCol w="2057400"/>
                <a:gridCol w="6172200"/>
              </a:tblGrid>
              <a:tr h="0">
                <a:tc>
                  <a:txBody>
                    <a:bodyPr/>
                    <a:lstStyle/>
                    <a:p>
                      <a:r>
                        <a:rPr lang="en-US" sz="1000" b="1" dirty="0"/>
                        <a:t>Bed Volume </a:t>
                      </a:r>
                    </a:p>
                  </a:txBody>
                  <a:tcPr anchor="ctr">
                    <a:lnL>
                      <a:noFill/>
                    </a:lnL>
                    <a:lnR>
                      <a:noFill/>
                    </a:lnR>
                    <a:lnT>
                      <a:noFill/>
                    </a:lnT>
                    <a:lnB>
                      <a:noFill/>
                    </a:lnB>
                  </a:tcPr>
                </a:tc>
                <a:tc>
                  <a:txBody>
                    <a:bodyPr/>
                    <a:lstStyle/>
                    <a:p>
                      <a:r>
                        <a:rPr lang="en-US" sz="1000" b="1"/>
                        <a:t>4 ml </a:t>
                      </a:r>
                    </a:p>
                  </a:txBody>
                  <a:tcPr anchor="ctr">
                    <a:lnL>
                      <a:noFill/>
                    </a:lnL>
                    <a:lnR>
                      <a:noFill/>
                    </a:lnR>
                    <a:lnT>
                      <a:noFill/>
                    </a:lnT>
                    <a:lnB>
                      <a:noFill/>
                    </a:lnB>
                  </a:tcPr>
                </a:tc>
              </a:tr>
              <a:tr h="0">
                <a:tc>
                  <a:txBody>
                    <a:bodyPr/>
                    <a:lstStyle/>
                    <a:p>
                      <a:r>
                        <a:rPr lang="en-US" sz="1000" b="1" dirty="0"/>
                        <a:t>Bed Dimensions </a:t>
                      </a:r>
                    </a:p>
                  </a:txBody>
                  <a:tcPr anchor="ctr">
                    <a:lnL>
                      <a:noFill/>
                    </a:lnL>
                    <a:lnR>
                      <a:noFill/>
                    </a:lnR>
                    <a:lnT>
                      <a:noFill/>
                    </a:lnT>
                    <a:lnB>
                      <a:noFill/>
                    </a:lnB>
                  </a:tcPr>
                </a:tc>
                <a:tc>
                  <a:txBody>
                    <a:bodyPr/>
                    <a:lstStyle/>
                    <a:p>
                      <a:r>
                        <a:rPr lang="en-US" sz="1000" b="1" dirty="0"/>
                        <a:t>5 x 200 mm </a:t>
                      </a:r>
                    </a:p>
                  </a:txBody>
                  <a:tcPr anchor="ctr">
                    <a:lnL>
                      <a:noFill/>
                    </a:lnL>
                    <a:lnR>
                      <a:noFill/>
                    </a:lnR>
                    <a:lnT>
                      <a:noFill/>
                    </a:lnT>
                    <a:lnB>
                      <a:noFill/>
                    </a:lnB>
                  </a:tcPr>
                </a:tc>
              </a:tr>
              <a:tr h="0">
                <a:tc>
                  <a:txBody>
                    <a:bodyPr/>
                    <a:lstStyle/>
                    <a:p>
                      <a:r>
                        <a:rPr lang="en-US" sz="1000" b="1" dirty="0"/>
                        <a:t>Storage Conditions </a:t>
                      </a:r>
                    </a:p>
                  </a:txBody>
                  <a:tcPr anchor="ctr">
                    <a:lnL>
                      <a:noFill/>
                    </a:lnL>
                    <a:lnR>
                      <a:noFill/>
                    </a:lnR>
                    <a:lnT>
                      <a:noFill/>
                    </a:lnT>
                    <a:lnB>
                      <a:noFill/>
                    </a:lnB>
                  </a:tcPr>
                </a:tc>
                <a:tc>
                  <a:txBody>
                    <a:bodyPr/>
                    <a:lstStyle/>
                    <a:p>
                      <a:r>
                        <a:rPr lang="en-US" sz="1000" b="1"/>
                        <a:t>4°C to 30°C, 20% Ethanol </a:t>
                      </a:r>
                    </a:p>
                  </a:txBody>
                  <a:tcPr anchor="ctr">
                    <a:lnL>
                      <a:noFill/>
                    </a:lnL>
                    <a:lnR>
                      <a:noFill/>
                    </a:lnR>
                    <a:lnT>
                      <a:noFill/>
                    </a:lnT>
                    <a:lnB>
                      <a:noFill/>
                    </a:lnB>
                  </a:tcPr>
                </a:tc>
              </a:tr>
              <a:tr h="0">
                <a:tc>
                  <a:txBody>
                    <a:bodyPr/>
                    <a:lstStyle/>
                    <a:p>
                      <a:r>
                        <a:rPr lang="en-US" sz="1000" b="1" dirty="0"/>
                        <a:t>Pressure Max. [Over the Packed Bed During Operation] </a:t>
                      </a:r>
                    </a:p>
                  </a:txBody>
                  <a:tcPr anchor="ctr">
                    <a:lnL>
                      <a:noFill/>
                    </a:lnL>
                    <a:lnR>
                      <a:noFill/>
                    </a:lnR>
                    <a:lnT>
                      <a:noFill/>
                    </a:lnT>
                    <a:lnB>
                      <a:noFill/>
                    </a:lnB>
                  </a:tcPr>
                </a:tc>
                <a:tc>
                  <a:txBody>
                    <a:bodyPr/>
                    <a:lstStyle/>
                    <a:p>
                      <a:r>
                        <a:rPr lang="en-US" sz="1000" b="1" dirty="0"/>
                        <a:t>40 bar [4 MPa] (580 psi) </a:t>
                      </a:r>
                    </a:p>
                  </a:txBody>
                  <a:tcPr anchor="ctr">
                    <a:lnL>
                      <a:noFill/>
                    </a:lnL>
                    <a:lnR>
                      <a:noFill/>
                    </a:lnR>
                    <a:lnT>
                      <a:noFill/>
                    </a:lnT>
                    <a:lnB>
                      <a:noFill/>
                    </a:lnB>
                  </a:tcPr>
                </a:tc>
              </a:tr>
            </a:tbl>
          </a:graphicData>
        </a:graphic>
      </p:graphicFrame>
      <p:graphicFrame>
        <p:nvGraphicFramePr>
          <p:cNvPr id="5" name="Tabelle 4"/>
          <p:cNvGraphicFramePr>
            <a:graphicFrameLocks noGrp="1"/>
          </p:cNvGraphicFramePr>
          <p:nvPr>
            <p:extLst>
              <p:ext uri="{D42A27DB-BD31-4B8C-83A1-F6EECF244321}">
                <p14:modId xmlns:p14="http://schemas.microsoft.com/office/powerpoint/2010/main" val="1168491624"/>
              </p:ext>
            </p:extLst>
          </p:nvPr>
        </p:nvGraphicFramePr>
        <p:xfrm>
          <a:off x="4644008" y="1659289"/>
          <a:ext cx="4248471" cy="4641821"/>
        </p:xfrm>
        <a:graphic>
          <a:graphicData uri="http://schemas.openxmlformats.org/drawingml/2006/table">
            <a:tbl>
              <a:tblPr/>
              <a:tblGrid>
                <a:gridCol w="1062118"/>
                <a:gridCol w="3186353"/>
              </a:tblGrid>
              <a:tr h="329161">
                <a:tc>
                  <a:txBody>
                    <a:bodyPr/>
                    <a:lstStyle/>
                    <a:p>
                      <a:endParaRPr lang="en-US" sz="1000" b="1" dirty="0">
                        <a:effectLst/>
                      </a:endParaRPr>
                    </a:p>
                  </a:txBody>
                  <a:tcPr marL="82290" marR="82290" marT="41145" marB="41145" anchor="ctr">
                    <a:lnL>
                      <a:noFill/>
                    </a:lnL>
                    <a:lnR>
                      <a:noFill/>
                    </a:lnR>
                    <a:lnT>
                      <a:noFill/>
                    </a:lnT>
                    <a:lnB>
                      <a:noFill/>
                    </a:lnB>
                  </a:tcPr>
                </a:tc>
                <a:tc>
                  <a:txBody>
                    <a:bodyPr/>
                    <a:lstStyle/>
                    <a:p>
                      <a:endParaRPr lang="en-US" sz="1000" b="1">
                        <a:effectLst/>
                      </a:endParaRPr>
                    </a:p>
                  </a:txBody>
                  <a:tcPr marL="82290" marR="82290" marT="41145" marB="41145" anchor="ctr">
                    <a:lnL>
                      <a:noFill/>
                    </a:lnL>
                    <a:lnR>
                      <a:noFill/>
                    </a:lnR>
                    <a:lnT>
                      <a:noFill/>
                    </a:lnT>
                    <a:lnB>
                      <a:noFill/>
                    </a:lnB>
                  </a:tcPr>
                </a:tc>
              </a:tr>
              <a:tr h="329161">
                <a:tc>
                  <a:txBody>
                    <a:bodyPr/>
                    <a:lstStyle/>
                    <a:p>
                      <a:r>
                        <a:rPr lang="en-US" sz="1600" b="1" dirty="0"/>
                        <a:t>Media</a:t>
                      </a:r>
                      <a:endParaRPr lang="en-US" sz="1000" b="1" dirty="0"/>
                    </a:p>
                  </a:txBody>
                  <a:tcPr marL="82290" marR="82290" marT="41145" marB="41145" anchor="ctr">
                    <a:lnL>
                      <a:noFill/>
                    </a:lnL>
                    <a:lnR>
                      <a:noFill/>
                    </a:lnR>
                    <a:lnT>
                      <a:noFill/>
                    </a:lnT>
                    <a:lnB>
                      <a:noFill/>
                    </a:lnB>
                  </a:tcPr>
                </a:tc>
                <a:tc>
                  <a:txBody>
                    <a:bodyPr/>
                    <a:lstStyle/>
                    <a:p>
                      <a:endParaRPr lang="en-US" sz="1000" b="1"/>
                    </a:p>
                  </a:txBody>
                  <a:tcPr marL="82290" marR="82290" marT="41145" marB="41145" anchor="ctr">
                    <a:lnL>
                      <a:noFill/>
                    </a:lnL>
                    <a:lnR>
                      <a:noFill/>
                    </a:lnR>
                    <a:lnT>
                      <a:noFill/>
                    </a:lnT>
                    <a:lnB>
                      <a:noFill/>
                    </a:lnB>
                  </a:tcPr>
                </a:tc>
              </a:tr>
              <a:tr h="329161">
                <a:tc>
                  <a:txBody>
                    <a:bodyPr/>
                    <a:lstStyle/>
                    <a:p>
                      <a:r>
                        <a:rPr lang="en-US" sz="1000" b="1" dirty="0"/>
                        <a:t>Ligand</a:t>
                      </a:r>
                    </a:p>
                  </a:txBody>
                  <a:tcPr marL="82290" marR="82290" marT="41145" marB="41145" anchor="ctr">
                    <a:lnL>
                      <a:noFill/>
                    </a:lnL>
                    <a:lnR>
                      <a:noFill/>
                    </a:lnR>
                    <a:lnT>
                      <a:noFill/>
                    </a:lnT>
                    <a:lnB>
                      <a:noFill/>
                    </a:lnB>
                  </a:tcPr>
                </a:tc>
                <a:tc>
                  <a:txBody>
                    <a:bodyPr/>
                    <a:lstStyle/>
                    <a:p>
                      <a:r>
                        <a:rPr lang="en-US" sz="1000" b="1"/>
                        <a:t>Mixed quaternary and tertiary amines</a:t>
                      </a:r>
                    </a:p>
                  </a:txBody>
                  <a:tcPr marL="82290" marR="82290" marT="41145" marB="41145" anchor="ctr">
                    <a:lnL>
                      <a:noFill/>
                    </a:lnL>
                    <a:lnR>
                      <a:noFill/>
                    </a:lnR>
                    <a:lnT>
                      <a:noFill/>
                    </a:lnT>
                    <a:lnB>
                      <a:noFill/>
                    </a:lnB>
                  </a:tcPr>
                </a:tc>
              </a:tr>
              <a:tr h="576032">
                <a:tc>
                  <a:txBody>
                    <a:bodyPr/>
                    <a:lstStyle/>
                    <a:p>
                      <a:r>
                        <a:rPr lang="en-US" sz="1000" b="1" dirty="0"/>
                        <a:t>Average Particle Size</a:t>
                      </a:r>
                    </a:p>
                  </a:txBody>
                  <a:tcPr marL="82290" marR="82290" marT="41145" marB="41145" anchor="ctr">
                    <a:lnL>
                      <a:noFill/>
                    </a:lnL>
                    <a:lnR>
                      <a:noFill/>
                    </a:lnR>
                    <a:lnT>
                      <a:noFill/>
                    </a:lnT>
                    <a:lnB>
                      <a:noFill/>
                    </a:lnB>
                  </a:tcPr>
                </a:tc>
                <a:tc>
                  <a:txBody>
                    <a:bodyPr/>
                    <a:lstStyle/>
                    <a:p>
                      <a:r>
                        <a:rPr lang="en-US" sz="1000" b="1"/>
                        <a:t>10 µm</a:t>
                      </a:r>
                    </a:p>
                  </a:txBody>
                  <a:tcPr marL="82290" marR="82290" marT="41145" marB="41145" anchor="ctr">
                    <a:lnL>
                      <a:noFill/>
                    </a:lnL>
                    <a:lnR>
                      <a:noFill/>
                    </a:lnR>
                    <a:lnT>
                      <a:noFill/>
                    </a:lnT>
                    <a:lnB>
                      <a:noFill/>
                    </a:lnB>
                  </a:tcPr>
                </a:tc>
              </a:tr>
              <a:tr h="329161">
                <a:tc>
                  <a:txBody>
                    <a:bodyPr/>
                    <a:lstStyle/>
                    <a:p>
                      <a:r>
                        <a:rPr lang="en-US" sz="1000" b="1"/>
                        <a:t>Ion Exchanger Type</a:t>
                      </a:r>
                    </a:p>
                  </a:txBody>
                  <a:tcPr marL="82290" marR="82290" marT="41145" marB="41145" anchor="ctr">
                    <a:lnL>
                      <a:noFill/>
                    </a:lnL>
                    <a:lnR>
                      <a:noFill/>
                    </a:lnR>
                    <a:lnT>
                      <a:noFill/>
                    </a:lnT>
                    <a:lnB>
                      <a:noFill/>
                    </a:lnB>
                  </a:tcPr>
                </a:tc>
                <a:tc>
                  <a:txBody>
                    <a:bodyPr/>
                    <a:lstStyle/>
                    <a:p>
                      <a:r>
                        <a:rPr lang="en-US" sz="1000" b="1"/>
                        <a:t>Chromatofocusing (weak anion exchanger)</a:t>
                      </a:r>
                    </a:p>
                  </a:txBody>
                  <a:tcPr marL="82290" marR="82290" marT="41145" marB="41145" anchor="ctr">
                    <a:lnL>
                      <a:noFill/>
                    </a:lnL>
                    <a:lnR>
                      <a:noFill/>
                    </a:lnR>
                    <a:lnT>
                      <a:noFill/>
                    </a:lnT>
                    <a:lnB>
                      <a:noFill/>
                    </a:lnB>
                  </a:tcPr>
                </a:tc>
              </a:tr>
              <a:tr h="329161">
                <a:tc>
                  <a:txBody>
                    <a:bodyPr/>
                    <a:lstStyle/>
                    <a:p>
                      <a:r>
                        <a:rPr lang="en-US" sz="1000" b="1"/>
                        <a:t>Matrix</a:t>
                      </a:r>
                    </a:p>
                  </a:txBody>
                  <a:tcPr marL="82290" marR="82290" marT="41145" marB="41145" anchor="ctr">
                    <a:lnL>
                      <a:noFill/>
                    </a:lnL>
                    <a:lnR>
                      <a:noFill/>
                    </a:lnR>
                    <a:lnT>
                      <a:noFill/>
                    </a:lnT>
                    <a:lnB>
                      <a:noFill/>
                    </a:lnB>
                  </a:tcPr>
                </a:tc>
                <a:tc>
                  <a:txBody>
                    <a:bodyPr/>
                    <a:lstStyle/>
                    <a:p>
                      <a:r>
                        <a:rPr lang="en-US" sz="1000" b="1"/>
                        <a:t>Monodisperse polystyrene/ divinyl benzene</a:t>
                      </a:r>
                    </a:p>
                  </a:txBody>
                  <a:tcPr marL="82290" marR="82290" marT="41145" marB="41145" anchor="ctr">
                    <a:lnL>
                      <a:noFill/>
                    </a:lnL>
                    <a:lnR>
                      <a:noFill/>
                    </a:lnR>
                    <a:lnT>
                      <a:noFill/>
                    </a:lnT>
                    <a:lnB>
                      <a:noFill/>
                    </a:lnB>
                  </a:tcPr>
                </a:tc>
              </a:tr>
              <a:tr h="822902">
                <a:tc>
                  <a:txBody>
                    <a:bodyPr/>
                    <a:lstStyle/>
                    <a:p>
                      <a:r>
                        <a:rPr lang="en-US" sz="1000" b="1"/>
                        <a:t>Binding Capacity/ml Chromatography Medium</a:t>
                      </a:r>
                    </a:p>
                  </a:txBody>
                  <a:tcPr marL="82290" marR="82290" marT="41145" marB="41145" anchor="ctr">
                    <a:lnL>
                      <a:noFill/>
                    </a:lnL>
                    <a:lnR>
                      <a:noFill/>
                    </a:lnR>
                    <a:lnT>
                      <a:noFill/>
                    </a:lnT>
                    <a:lnB>
                      <a:noFill/>
                    </a:lnB>
                  </a:tcPr>
                </a:tc>
                <a:tc>
                  <a:txBody>
                    <a:bodyPr/>
                    <a:lstStyle/>
                    <a:p>
                      <a:r>
                        <a:rPr lang="en-US" sz="1000" b="1"/>
                        <a:t>0.15 to 0.21 mmol Cl</a:t>
                      </a:r>
                      <a:r>
                        <a:rPr lang="en-US" sz="1000" b="1" baseline="30000"/>
                        <a:t>-</a:t>
                      </a:r>
                      <a:endParaRPr lang="en-US" sz="1000" b="1"/>
                    </a:p>
                  </a:txBody>
                  <a:tcPr marL="82290" marR="82290" marT="41145" marB="41145" anchor="ctr">
                    <a:lnL>
                      <a:noFill/>
                    </a:lnL>
                    <a:lnR>
                      <a:noFill/>
                    </a:lnR>
                    <a:lnT>
                      <a:noFill/>
                    </a:lnT>
                    <a:lnB>
                      <a:noFill/>
                    </a:lnB>
                  </a:tcPr>
                </a:tc>
              </a:tr>
              <a:tr h="329161">
                <a:tc>
                  <a:txBody>
                    <a:bodyPr/>
                    <a:lstStyle/>
                    <a:p>
                      <a:r>
                        <a:rPr lang="en-US" sz="1000" b="1"/>
                        <a:t>Ionic Capacity</a:t>
                      </a:r>
                    </a:p>
                  </a:txBody>
                  <a:tcPr marL="82290" marR="82290" marT="41145" marB="41145" anchor="ctr">
                    <a:lnL>
                      <a:noFill/>
                    </a:lnL>
                    <a:lnR>
                      <a:noFill/>
                    </a:lnR>
                    <a:lnT>
                      <a:noFill/>
                    </a:lnT>
                    <a:lnB>
                      <a:noFill/>
                    </a:lnB>
                  </a:tcPr>
                </a:tc>
                <a:tc>
                  <a:txBody>
                    <a:bodyPr/>
                    <a:lstStyle/>
                    <a:p>
                      <a:r>
                        <a:rPr lang="en-US" sz="1000" b="1" dirty="0"/>
                        <a:t>0.15-0.21 </a:t>
                      </a:r>
                      <a:r>
                        <a:rPr lang="en-US" sz="1000" b="1" dirty="0" err="1"/>
                        <a:t>mmol</a:t>
                      </a:r>
                      <a:r>
                        <a:rPr lang="en-US" sz="1000" b="1" dirty="0"/>
                        <a:t> Cl</a:t>
                      </a:r>
                      <a:r>
                        <a:rPr lang="en-US" sz="1000" b="1" baseline="30000" dirty="0"/>
                        <a:t>-</a:t>
                      </a:r>
                      <a:r>
                        <a:rPr lang="en-US" sz="1000" b="1" dirty="0"/>
                        <a:t>/ml</a:t>
                      </a:r>
                    </a:p>
                  </a:txBody>
                  <a:tcPr marL="82290" marR="82290" marT="41145" marB="41145" anchor="ctr">
                    <a:lnL>
                      <a:noFill/>
                    </a:lnL>
                    <a:lnR>
                      <a:noFill/>
                    </a:lnR>
                    <a:lnT>
                      <a:noFill/>
                    </a:lnT>
                    <a:lnB>
                      <a:noFill/>
                    </a:lnB>
                  </a:tcPr>
                </a:tc>
              </a:tr>
              <a:tr h="329161">
                <a:tc>
                  <a:txBody>
                    <a:bodyPr/>
                    <a:lstStyle/>
                    <a:p>
                      <a:r>
                        <a:rPr lang="en-US" sz="1000" b="1"/>
                        <a:t>Storage Conditions</a:t>
                      </a:r>
                    </a:p>
                  </a:txBody>
                  <a:tcPr marL="82290" marR="82290" marT="41145" marB="41145" anchor="ctr">
                    <a:lnL>
                      <a:noFill/>
                    </a:lnL>
                    <a:lnR>
                      <a:noFill/>
                    </a:lnR>
                    <a:lnT>
                      <a:noFill/>
                    </a:lnT>
                    <a:lnB>
                      <a:noFill/>
                    </a:lnB>
                  </a:tcPr>
                </a:tc>
                <a:tc>
                  <a:txBody>
                    <a:bodyPr/>
                    <a:lstStyle/>
                    <a:p>
                      <a:r>
                        <a:rPr lang="en-US" sz="1000" b="1"/>
                        <a:t>4 to 30°C, 20% Ethanol</a:t>
                      </a:r>
                    </a:p>
                  </a:txBody>
                  <a:tcPr marL="82290" marR="82290" marT="41145" marB="41145" anchor="ctr">
                    <a:lnL>
                      <a:noFill/>
                    </a:lnL>
                    <a:lnR>
                      <a:noFill/>
                    </a:lnR>
                    <a:lnT>
                      <a:noFill/>
                    </a:lnT>
                    <a:lnB>
                      <a:noFill/>
                    </a:lnB>
                  </a:tcPr>
                </a:tc>
              </a:tr>
              <a:tr h="822902">
                <a:tc>
                  <a:txBody>
                    <a:bodyPr/>
                    <a:lstStyle/>
                    <a:p>
                      <a:r>
                        <a:rPr lang="en-US" sz="1000" b="1"/>
                        <a:t>Chemical Stability</a:t>
                      </a:r>
                    </a:p>
                  </a:txBody>
                  <a:tcPr marL="82290" marR="82290" marT="41145" marB="41145" anchor="ctr">
                    <a:lnL>
                      <a:noFill/>
                    </a:lnL>
                    <a:lnR>
                      <a:noFill/>
                    </a:lnR>
                    <a:lnT>
                      <a:noFill/>
                    </a:lnT>
                    <a:lnB>
                      <a:noFill/>
                    </a:lnB>
                  </a:tcPr>
                </a:tc>
                <a:tc>
                  <a:txBody>
                    <a:bodyPr/>
                    <a:lstStyle/>
                    <a:p>
                      <a:r>
                        <a:rPr lang="en-US" sz="1000" b="1" dirty="0"/>
                        <a:t>Stable in all common buffers except high concentration oxidizing and reducing agents, DMSO, DMF, formic acid, and some detergents</a:t>
                      </a:r>
                    </a:p>
                  </a:txBody>
                  <a:tcPr marL="82290" marR="82290" marT="41145" marB="41145" anchor="ctr">
                    <a:lnL>
                      <a:noFill/>
                    </a:lnL>
                    <a:lnR>
                      <a:noFill/>
                    </a:lnR>
                    <a:lnT>
                      <a:noFill/>
                    </a:lnT>
                    <a:lnB>
                      <a:noFill/>
                    </a:lnB>
                  </a:tcPr>
                </a:tc>
              </a:tr>
            </a:tbl>
          </a:graphicData>
        </a:graphic>
      </p:graphicFrame>
      <p:graphicFrame>
        <p:nvGraphicFramePr>
          <p:cNvPr id="6" name="Tabelle 5"/>
          <p:cNvGraphicFramePr>
            <a:graphicFrameLocks noGrp="1"/>
          </p:cNvGraphicFramePr>
          <p:nvPr>
            <p:extLst>
              <p:ext uri="{D42A27DB-BD31-4B8C-83A1-F6EECF244321}">
                <p14:modId xmlns:p14="http://schemas.microsoft.com/office/powerpoint/2010/main" val="2519865492"/>
              </p:ext>
            </p:extLst>
          </p:nvPr>
        </p:nvGraphicFramePr>
        <p:xfrm>
          <a:off x="312972" y="1772816"/>
          <a:ext cx="4074903" cy="4697436"/>
        </p:xfrm>
        <a:graphic>
          <a:graphicData uri="http://schemas.openxmlformats.org/drawingml/2006/table">
            <a:tbl>
              <a:tblPr/>
              <a:tblGrid>
                <a:gridCol w="1018726"/>
                <a:gridCol w="3056177"/>
              </a:tblGrid>
              <a:tr h="251442">
                <a:tc>
                  <a:txBody>
                    <a:bodyPr/>
                    <a:lstStyle/>
                    <a:p>
                      <a:endParaRPr lang="en-US" sz="1000" b="1" dirty="0">
                        <a:effectLst/>
                      </a:endParaRPr>
                    </a:p>
                  </a:txBody>
                  <a:tcPr marL="62861" marR="62861" marT="31430" marB="31430" anchor="ctr">
                    <a:lnL>
                      <a:noFill/>
                    </a:lnL>
                    <a:lnR>
                      <a:noFill/>
                    </a:lnR>
                    <a:lnT>
                      <a:noFill/>
                    </a:lnT>
                    <a:lnB>
                      <a:noFill/>
                    </a:lnB>
                  </a:tcPr>
                </a:tc>
                <a:tc>
                  <a:txBody>
                    <a:bodyPr/>
                    <a:lstStyle/>
                    <a:p>
                      <a:endParaRPr lang="en-US" sz="1000" b="1">
                        <a:effectLst/>
                      </a:endParaRPr>
                    </a:p>
                  </a:txBody>
                  <a:tcPr marL="62861" marR="62861" marT="31430" marB="31430" anchor="ctr">
                    <a:lnL>
                      <a:noFill/>
                    </a:lnL>
                    <a:lnR>
                      <a:noFill/>
                    </a:lnR>
                    <a:lnT>
                      <a:noFill/>
                    </a:lnT>
                    <a:lnB>
                      <a:noFill/>
                    </a:lnB>
                  </a:tcPr>
                </a:tc>
              </a:tr>
              <a:tr h="251442">
                <a:tc>
                  <a:txBody>
                    <a:bodyPr/>
                    <a:lstStyle/>
                    <a:p>
                      <a:r>
                        <a:rPr lang="en-US" sz="1600" b="1" dirty="0"/>
                        <a:t>Column</a:t>
                      </a:r>
                      <a:endParaRPr lang="en-US" sz="1400" b="1" dirty="0"/>
                    </a:p>
                  </a:txBody>
                  <a:tcPr marL="62861" marR="62861" marT="31430" marB="31430" anchor="ctr">
                    <a:lnL>
                      <a:noFill/>
                    </a:lnL>
                    <a:lnR>
                      <a:noFill/>
                    </a:lnR>
                    <a:lnT>
                      <a:noFill/>
                    </a:lnT>
                    <a:lnB>
                      <a:noFill/>
                    </a:lnB>
                  </a:tcPr>
                </a:tc>
                <a:tc>
                  <a:txBody>
                    <a:bodyPr/>
                    <a:lstStyle/>
                    <a:p>
                      <a:endParaRPr lang="en-US" sz="1000" b="1"/>
                    </a:p>
                  </a:txBody>
                  <a:tcPr marL="62861" marR="62861" marT="31430" marB="31430" anchor="ctr">
                    <a:lnL>
                      <a:noFill/>
                    </a:lnL>
                    <a:lnR>
                      <a:noFill/>
                    </a:lnR>
                    <a:lnT>
                      <a:noFill/>
                    </a:lnT>
                    <a:lnB>
                      <a:noFill/>
                    </a:lnB>
                  </a:tcPr>
                </a:tc>
              </a:tr>
              <a:tr h="251442">
                <a:tc>
                  <a:txBody>
                    <a:bodyPr/>
                    <a:lstStyle/>
                    <a:p>
                      <a:r>
                        <a:rPr lang="en-US" sz="1000" b="1"/>
                        <a:t>Complete Packsize</a:t>
                      </a:r>
                    </a:p>
                  </a:txBody>
                  <a:tcPr marL="62861" marR="62861" marT="31430" marB="31430" anchor="ctr">
                    <a:lnL>
                      <a:noFill/>
                    </a:lnL>
                    <a:lnR>
                      <a:noFill/>
                    </a:lnR>
                    <a:lnT>
                      <a:noFill/>
                    </a:lnT>
                    <a:lnB>
                      <a:noFill/>
                    </a:lnB>
                  </a:tcPr>
                </a:tc>
                <a:tc>
                  <a:txBody>
                    <a:bodyPr/>
                    <a:lstStyle/>
                    <a:p>
                      <a:r>
                        <a:rPr lang="en-US" sz="1000" b="1"/>
                        <a:t>1 Piece</a:t>
                      </a:r>
                    </a:p>
                  </a:txBody>
                  <a:tcPr marL="62861" marR="62861" marT="31430" marB="31430" anchor="ctr">
                    <a:lnL>
                      <a:noFill/>
                    </a:lnL>
                    <a:lnR>
                      <a:noFill/>
                    </a:lnR>
                    <a:lnT>
                      <a:noFill/>
                    </a:lnT>
                    <a:lnB>
                      <a:noFill/>
                    </a:lnB>
                  </a:tcPr>
                </a:tc>
              </a:tr>
              <a:tr h="251442">
                <a:tc>
                  <a:txBody>
                    <a:bodyPr/>
                    <a:lstStyle/>
                    <a:p>
                      <a:r>
                        <a:rPr lang="en-US" sz="1000" b="1" dirty="0"/>
                        <a:t>Column </a:t>
                      </a:r>
                      <a:r>
                        <a:rPr lang="en-US" sz="1000" b="1" dirty="0" err="1"/>
                        <a:t>i.d.</a:t>
                      </a:r>
                      <a:endParaRPr lang="en-US" sz="1000" b="1" dirty="0"/>
                    </a:p>
                  </a:txBody>
                  <a:tcPr marL="62861" marR="62861" marT="31430" marB="31430" anchor="ctr">
                    <a:lnL>
                      <a:noFill/>
                    </a:lnL>
                    <a:lnR>
                      <a:noFill/>
                    </a:lnR>
                    <a:lnT>
                      <a:noFill/>
                    </a:lnT>
                    <a:lnB>
                      <a:noFill/>
                    </a:lnB>
                  </a:tcPr>
                </a:tc>
                <a:tc>
                  <a:txBody>
                    <a:bodyPr/>
                    <a:lstStyle/>
                    <a:p>
                      <a:r>
                        <a:rPr lang="en-US" sz="1000" b="1"/>
                        <a:t>5 mm</a:t>
                      </a:r>
                    </a:p>
                  </a:txBody>
                  <a:tcPr marL="62861" marR="62861" marT="31430" marB="31430" anchor="ctr">
                    <a:lnL>
                      <a:noFill/>
                    </a:lnL>
                    <a:lnR>
                      <a:noFill/>
                    </a:lnR>
                    <a:lnT>
                      <a:noFill/>
                    </a:lnT>
                    <a:lnB>
                      <a:noFill/>
                    </a:lnB>
                  </a:tcPr>
                </a:tc>
              </a:tr>
              <a:tr h="440024">
                <a:tc>
                  <a:txBody>
                    <a:bodyPr/>
                    <a:lstStyle/>
                    <a:p>
                      <a:r>
                        <a:rPr lang="en-US" sz="1000" b="1"/>
                        <a:t>Bed Height With One Adaptor</a:t>
                      </a:r>
                    </a:p>
                  </a:txBody>
                  <a:tcPr marL="62861" marR="62861" marT="31430" marB="31430" anchor="ctr">
                    <a:lnL>
                      <a:noFill/>
                    </a:lnL>
                    <a:lnR>
                      <a:noFill/>
                    </a:lnR>
                    <a:lnT>
                      <a:noFill/>
                    </a:lnT>
                    <a:lnB>
                      <a:noFill/>
                    </a:lnB>
                  </a:tcPr>
                </a:tc>
                <a:tc>
                  <a:txBody>
                    <a:bodyPr/>
                    <a:lstStyle/>
                    <a:p>
                      <a:r>
                        <a:rPr lang="en-US" sz="1000" b="1"/>
                        <a:t>185 mm-209 mm</a:t>
                      </a:r>
                    </a:p>
                  </a:txBody>
                  <a:tcPr marL="62861" marR="62861" marT="31430" marB="31430" anchor="ctr">
                    <a:lnL>
                      <a:noFill/>
                    </a:lnL>
                    <a:lnR>
                      <a:noFill/>
                    </a:lnR>
                    <a:lnT>
                      <a:noFill/>
                    </a:lnT>
                    <a:lnB>
                      <a:noFill/>
                    </a:lnB>
                  </a:tcPr>
                </a:tc>
              </a:tr>
              <a:tr h="440024">
                <a:tc>
                  <a:txBody>
                    <a:bodyPr/>
                    <a:lstStyle/>
                    <a:p>
                      <a:r>
                        <a:rPr lang="en-US" sz="1000" b="1"/>
                        <a:t>Bed Height With Two Adaptors</a:t>
                      </a:r>
                    </a:p>
                  </a:txBody>
                  <a:tcPr marL="62861" marR="62861" marT="31430" marB="31430" anchor="ctr">
                    <a:lnL>
                      <a:noFill/>
                    </a:lnL>
                    <a:lnR>
                      <a:noFill/>
                    </a:lnR>
                    <a:lnT>
                      <a:noFill/>
                    </a:lnT>
                    <a:lnB>
                      <a:noFill/>
                    </a:lnB>
                  </a:tcPr>
                </a:tc>
                <a:tc>
                  <a:txBody>
                    <a:bodyPr/>
                    <a:lstStyle/>
                    <a:p>
                      <a:r>
                        <a:rPr lang="en-US" sz="1000" b="1"/>
                        <a:t>158 mm-206 mm</a:t>
                      </a:r>
                    </a:p>
                  </a:txBody>
                  <a:tcPr marL="62861" marR="62861" marT="31430" marB="31430" anchor="ctr">
                    <a:lnL>
                      <a:noFill/>
                    </a:lnL>
                    <a:lnR>
                      <a:noFill/>
                    </a:lnR>
                    <a:lnT>
                      <a:noFill/>
                    </a:lnT>
                    <a:lnB>
                      <a:noFill/>
                    </a:lnB>
                  </a:tcPr>
                </a:tc>
              </a:tr>
              <a:tr h="628606">
                <a:tc>
                  <a:txBody>
                    <a:bodyPr/>
                    <a:lstStyle/>
                    <a:p>
                      <a:r>
                        <a:rPr lang="en-US" sz="1000" b="1"/>
                        <a:t>Chemical Stability</a:t>
                      </a:r>
                    </a:p>
                  </a:txBody>
                  <a:tcPr marL="62861" marR="62861" marT="31430" marB="31430" anchor="ctr">
                    <a:lnL>
                      <a:noFill/>
                    </a:lnL>
                    <a:lnR>
                      <a:noFill/>
                    </a:lnR>
                    <a:lnT>
                      <a:noFill/>
                    </a:lnT>
                    <a:lnB>
                      <a:noFill/>
                    </a:lnB>
                  </a:tcPr>
                </a:tc>
                <a:tc>
                  <a:txBody>
                    <a:bodyPr/>
                    <a:lstStyle/>
                    <a:p>
                      <a:r>
                        <a:rPr lang="en-US" sz="1000" b="1"/>
                        <a:t>Resistant to most solutions used in liquid chromatography except Hydrocarbons, Aromatic solvents and Chlorinated Hydrocarbons</a:t>
                      </a:r>
                    </a:p>
                  </a:txBody>
                  <a:tcPr marL="62861" marR="62861" marT="31430" marB="31430" anchor="ctr">
                    <a:lnL>
                      <a:noFill/>
                    </a:lnL>
                    <a:lnR>
                      <a:noFill/>
                    </a:lnR>
                    <a:lnT>
                      <a:noFill/>
                    </a:lnT>
                    <a:lnB>
                      <a:noFill/>
                    </a:lnB>
                  </a:tcPr>
                </a:tc>
              </a:tr>
              <a:tr h="628606">
                <a:tc>
                  <a:txBody>
                    <a:bodyPr/>
                    <a:lstStyle/>
                    <a:p>
                      <a:r>
                        <a:rPr lang="en-US" sz="1000" b="1"/>
                        <a:t>Material [Column Hardware]</a:t>
                      </a:r>
                    </a:p>
                  </a:txBody>
                  <a:tcPr marL="62861" marR="62861" marT="31430" marB="31430" anchor="ctr">
                    <a:lnL>
                      <a:noFill/>
                    </a:lnL>
                    <a:lnR>
                      <a:noFill/>
                    </a:lnR>
                    <a:lnT>
                      <a:noFill/>
                    </a:lnT>
                    <a:lnB>
                      <a:noFill/>
                    </a:lnB>
                  </a:tcPr>
                </a:tc>
                <a:tc>
                  <a:txBody>
                    <a:bodyPr/>
                    <a:lstStyle/>
                    <a:p>
                      <a:r>
                        <a:rPr lang="en-US" sz="1000" b="1" dirty="0"/>
                        <a:t>Borosilicate Glass, </a:t>
                      </a:r>
                      <a:r>
                        <a:rPr lang="en-US" sz="1000" b="1" dirty="0" err="1"/>
                        <a:t>Polyetheretherketone</a:t>
                      </a:r>
                      <a:r>
                        <a:rPr lang="en-US" sz="1000" b="1" dirty="0"/>
                        <a:t> (PEEK), Polypropylene (PP), Ethylene Propylene Diene Monomer (EPDM) and </a:t>
                      </a:r>
                      <a:r>
                        <a:rPr lang="en-US" sz="1000" b="1" dirty="0" err="1"/>
                        <a:t>Perfluoro</a:t>
                      </a:r>
                      <a:r>
                        <a:rPr lang="en-US" sz="1000" b="1" dirty="0"/>
                        <a:t>-rubber (PFR)</a:t>
                      </a:r>
                    </a:p>
                  </a:txBody>
                  <a:tcPr marL="62861" marR="62861" marT="31430" marB="31430" anchor="ctr">
                    <a:lnL>
                      <a:noFill/>
                    </a:lnL>
                    <a:lnR>
                      <a:noFill/>
                    </a:lnR>
                    <a:lnT>
                      <a:noFill/>
                    </a:lnT>
                    <a:lnB>
                      <a:noFill/>
                    </a:lnB>
                  </a:tcPr>
                </a:tc>
              </a:tr>
              <a:tr h="440024">
                <a:tc>
                  <a:txBody>
                    <a:bodyPr/>
                    <a:lstStyle/>
                    <a:p>
                      <a:r>
                        <a:rPr lang="en-US" sz="1000" b="1"/>
                        <a:t>Material [Column Tube]</a:t>
                      </a:r>
                    </a:p>
                  </a:txBody>
                  <a:tcPr marL="62861" marR="62861" marT="31430" marB="31430" anchor="ctr">
                    <a:lnL>
                      <a:noFill/>
                    </a:lnL>
                    <a:lnR>
                      <a:noFill/>
                    </a:lnR>
                    <a:lnT>
                      <a:noFill/>
                    </a:lnT>
                    <a:lnB>
                      <a:noFill/>
                    </a:lnB>
                  </a:tcPr>
                </a:tc>
                <a:tc>
                  <a:txBody>
                    <a:bodyPr/>
                    <a:lstStyle/>
                    <a:p>
                      <a:r>
                        <a:rPr lang="en-US" sz="1000" b="1" dirty="0"/>
                        <a:t>Borosilicate Glass</a:t>
                      </a:r>
                    </a:p>
                  </a:txBody>
                  <a:tcPr marL="62861" marR="62861" marT="31430" marB="31430" anchor="ctr">
                    <a:lnL>
                      <a:noFill/>
                    </a:lnL>
                    <a:lnR>
                      <a:noFill/>
                    </a:lnR>
                    <a:lnT>
                      <a:noFill/>
                    </a:lnT>
                    <a:lnB>
                      <a:noFill/>
                    </a:lnB>
                  </a:tcPr>
                </a:tc>
              </a:tr>
              <a:tr h="440024">
                <a:tc>
                  <a:txBody>
                    <a:bodyPr/>
                    <a:lstStyle/>
                    <a:p>
                      <a:r>
                        <a:rPr lang="en-US" sz="1000" b="1"/>
                        <a:t>Material [Bed Support]</a:t>
                      </a:r>
                    </a:p>
                  </a:txBody>
                  <a:tcPr marL="62861" marR="62861" marT="31430" marB="31430" anchor="ctr">
                    <a:lnL>
                      <a:noFill/>
                    </a:lnL>
                    <a:lnR>
                      <a:noFill/>
                    </a:lnR>
                    <a:lnT>
                      <a:noFill/>
                    </a:lnT>
                    <a:lnB>
                      <a:noFill/>
                    </a:lnB>
                  </a:tcPr>
                </a:tc>
                <a:tc>
                  <a:txBody>
                    <a:bodyPr/>
                    <a:lstStyle/>
                    <a:p>
                      <a:r>
                        <a:rPr lang="en-US" sz="1000" b="1" dirty="0"/>
                        <a:t>Polypropylene (PP) filter</a:t>
                      </a:r>
                    </a:p>
                  </a:txBody>
                  <a:tcPr marL="62861" marR="62861" marT="31430" marB="31430" anchor="ctr">
                    <a:lnL>
                      <a:noFill/>
                    </a:lnL>
                    <a:lnR>
                      <a:noFill/>
                    </a:lnR>
                    <a:lnT>
                      <a:noFill/>
                    </a:lnT>
                    <a:lnB>
                      <a:noFill/>
                    </a:lnB>
                  </a:tcPr>
                </a:tc>
              </a:tr>
              <a:tr h="251442">
                <a:tc>
                  <a:txBody>
                    <a:bodyPr/>
                    <a:lstStyle/>
                    <a:p>
                      <a:r>
                        <a:rPr lang="en-US" sz="1000" b="1" dirty="0"/>
                        <a:t>Bed Support</a:t>
                      </a:r>
                    </a:p>
                  </a:txBody>
                  <a:tcPr marL="62861" marR="62861" marT="31430" marB="31430" anchor="ctr">
                    <a:lnL>
                      <a:noFill/>
                    </a:lnL>
                    <a:lnR>
                      <a:noFill/>
                    </a:lnR>
                    <a:lnT>
                      <a:noFill/>
                    </a:lnT>
                    <a:lnB>
                      <a:noFill/>
                    </a:lnB>
                  </a:tcPr>
                </a:tc>
                <a:tc>
                  <a:txBody>
                    <a:bodyPr/>
                    <a:lstStyle/>
                    <a:p>
                      <a:r>
                        <a:rPr lang="en-US" sz="1000" b="1"/>
                        <a:t>Filter</a:t>
                      </a:r>
                    </a:p>
                  </a:txBody>
                  <a:tcPr marL="62861" marR="62861" marT="31430" marB="31430" anchor="ctr">
                    <a:lnL>
                      <a:noFill/>
                    </a:lnL>
                    <a:lnR>
                      <a:noFill/>
                    </a:lnR>
                    <a:lnT>
                      <a:noFill/>
                    </a:lnT>
                    <a:lnB>
                      <a:noFill/>
                    </a:lnB>
                  </a:tcPr>
                </a:tc>
              </a:tr>
              <a:tr h="251442">
                <a:tc>
                  <a:txBody>
                    <a:bodyPr/>
                    <a:lstStyle/>
                    <a:p>
                      <a:r>
                        <a:rPr lang="en-US" sz="1000" b="1"/>
                        <a:t>Porosity</a:t>
                      </a:r>
                    </a:p>
                  </a:txBody>
                  <a:tcPr marL="62861" marR="62861" marT="31430" marB="31430" anchor="ctr">
                    <a:lnL>
                      <a:noFill/>
                    </a:lnL>
                    <a:lnR>
                      <a:noFill/>
                    </a:lnR>
                    <a:lnT>
                      <a:noFill/>
                    </a:lnT>
                    <a:lnB>
                      <a:noFill/>
                    </a:lnB>
                  </a:tcPr>
                </a:tc>
                <a:tc>
                  <a:txBody>
                    <a:bodyPr/>
                    <a:lstStyle/>
                    <a:p>
                      <a:r>
                        <a:rPr lang="el-GR" sz="1000" b="1" dirty="0"/>
                        <a:t>1 μ</a:t>
                      </a:r>
                      <a:r>
                        <a:rPr lang="en-US" sz="1000" b="1" dirty="0"/>
                        <a:t>m</a:t>
                      </a:r>
                    </a:p>
                  </a:txBody>
                  <a:tcPr marL="62861" marR="62861" marT="31430" marB="31430" anchor="ctr">
                    <a:lnL>
                      <a:noFill/>
                    </a:lnL>
                    <a:lnR>
                      <a:noFill/>
                    </a:lnR>
                    <a:lnT>
                      <a:noFill/>
                    </a:lnT>
                    <a:lnB>
                      <a:noFill/>
                    </a:lnB>
                  </a:tcPr>
                </a:tc>
              </a:tr>
            </a:tbl>
          </a:graphicData>
        </a:graphic>
      </p:graphicFrame>
      <p:sp>
        <p:nvSpPr>
          <p:cNvPr id="7" name="Rectangle 1"/>
          <p:cNvSpPr>
            <a:spLocks noChangeArrowheads="1"/>
          </p:cNvSpPr>
          <p:nvPr/>
        </p:nvSpPr>
        <p:spPr bwMode="auto">
          <a:xfrm>
            <a:off x="107504" y="209906"/>
            <a:ext cx="18352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charset="0"/>
                <a:cs typeface="Arial" charset="0"/>
              </a:rPr>
              <a:t>Mono P 5/200 GL</a:t>
            </a:r>
          </a:p>
        </p:txBody>
      </p:sp>
    </p:spTree>
    <p:extLst>
      <p:ext uri="{BB962C8B-B14F-4D97-AF65-F5344CB8AC3E}">
        <p14:creationId xmlns:p14="http://schemas.microsoft.com/office/powerpoint/2010/main" val="13550063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aphael\Desktop 4\Prezi Präsentation Bilder\-DNase I.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1114" y="476992"/>
            <a:ext cx="4691771"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aphael\Desktop 4\Prezi Präsentation Bilder\+DNaseI.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1114" y="3645344"/>
            <a:ext cx="4699118" cy="288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5"/>
          <p:cNvCxnSpPr/>
          <p:nvPr/>
        </p:nvCxnSpPr>
        <p:spPr>
          <a:xfrm>
            <a:off x="3636141" y="1001220"/>
            <a:ext cx="0" cy="5256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 name="Gerade Verbindung 6"/>
          <p:cNvCxnSpPr/>
          <p:nvPr/>
        </p:nvCxnSpPr>
        <p:spPr>
          <a:xfrm>
            <a:off x="3323177" y="1001220"/>
            <a:ext cx="0" cy="5256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p:nvCxnSpPr>
        <p:spPr>
          <a:xfrm>
            <a:off x="5273482" y="1001220"/>
            <a:ext cx="0" cy="5256000"/>
          </a:xfrm>
          <a:prstGeom prst="line">
            <a:avLst/>
          </a:prstGeom>
          <a:ln w="1905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179512" y="116632"/>
            <a:ext cx="1888274" cy="369332"/>
          </a:xfrm>
          <a:prstGeom prst="rect">
            <a:avLst/>
          </a:prstGeom>
          <a:noFill/>
        </p:spPr>
        <p:txBody>
          <a:bodyPr wrap="none" rtlCol="0">
            <a:spAutoFit/>
          </a:bodyPr>
          <a:lstStyle/>
          <a:p>
            <a:r>
              <a:rPr lang="en-US" b="1" dirty="0" err="1" smtClean="0"/>
              <a:t>DNaseI</a:t>
            </a:r>
            <a:r>
              <a:rPr lang="en-US" b="1" dirty="0" smtClean="0"/>
              <a:t> treatment</a:t>
            </a:r>
            <a:endParaRPr lang="en-US" b="1" dirty="0"/>
          </a:p>
        </p:txBody>
      </p:sp>
    </p:spTree>
    <p:extLst>
      <p:ext uri="{BB962C8B-B14F-4D97-AF65-F5344CB8AC3E}">
        <p14:creationId xmlns:p14="http://schemas.microsoft.com/office/powerpoint/2010/main" val="31315801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04664"/>
            <a:ext cx="9291745" cy="590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79432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821" y="116632"/>
            <a:ext cx="4255169" cy="6621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521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18987"/>
            <a:ext cx="7277100" cy="6867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56880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13642" y="-196"/>
            <a:ext cx="8978130" cy="1052931"/>
          </a:xfrm>
          <a:prstGeom prst="rect">
            <a:avLst/>
          </a:prstGeom>
          <a:noFill/>
        </p:spPr>
      </p:pic>
      <p:pic>
        <p:nvPicPr>
          <p:cNvPr id="10" name="Picture 3"/>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Taxonomy of the Family </a:t>
            </a:r>
            <a:r>
              <a:rPr lang="en-US" sz="2800" b="1" i="1" dirty="0" err="1" smtClean="0">
                <a:solidFill>
                  <a:schemeClr val="bg1"/>
                </a:solidFill>
                <a:latin typeface="+mj-lt"/>
              </a:rPr>
              <a:t>Parvoviridae</a:t>
            </a:r>
            <a:endParaRPr lang="en-US" sz="2800" b="1" i="1" dirty="0">
              <a:solidFill>
                <a:schemeClr val="bg1"/>
              </a:solidFill>
              <a:latin typeface="+mj-lt"/>
            </a:endParaRPr>
          </a:p>
        </p:txBody>
      </p:sp>
      <p:pic>
        <p:nvPicPr>
          <p:cNvPr id="2052" name="Picture 4" descr="C:\Users\Raphael\Desktop 4\Prezi Präsentation Bilder\Tree.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14881" y="4483810"/>
            <a:ext cx="1656184" cy="204153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
          <p:cNvSpPr>
            <a:spLocks noChangeArrowheads="1"/>
          </p:cNvSpPr>
          <p:nvPr/>
        </p:nvSpPr>
        <p:spPr bwMode="auto">
          <a:xfrm>
            <a:off x="5264541" y="1385188"/>
            <a:ext cx="4006822" cy="321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fontAlgn="base">
              <a:spcBef>
                <a:spcPct val="0"/>
              </a:spcBef>
              <a:spcAft>
                <a:spcPts val="1200"/>
              </a:spcAft>
              <a:buNone/>
              <a:defRPr/>
            </a:pPr>
            <a:r>
              <a:rPr kumimoji="1" lang="en-US" altLang="en-US" sz="2000" b="1" dirty="0" smtClean="0">
                <a:solidFill>
                  <a:prstClr val="black"/>
                </a:solidFill>
                <a:latin typeface="Calibri"/>
                <a:cs typeface="Times New Roman" pitchFamily="18" charset="0"/>
              </a:rPr>
              <a:t>Subdivision based on </a:t>
            </a:r>
          </a:p>
          <a:p>
            <a:pPr marL="444500" indent="-285750" fontAlgn="base">
              <a:spcBef>
                <a:spcPct val="0"/>
              </a:spcBef>
              <a:spcAft>
                <a:spcPts val="600"/>
              </a:spcAft>
              <a:buFont typeface="Wingdings" panose="05000000000000000000" pitchFamily="2" charset="2"/>
              <a:buChar char="Ø"/>
              <a:defRPr/>
            </a:pPr>
            <a:r>
              <a:rPr kumimoji="1" lang="en-US" altLang="en-US" sz="1800" b="1" dirty="0" smtClean="0">
                <a:solidFill>
                  <a:prstClr val="black"/>
                </a:solidFill>
                <a:latin typeface="Calibri"/>
                <a:cs typeface="Times New Roman" pitchFamily="18" charset="0"/>
              </a:rPr>
              <a:t>Transcription map</a:t>
            </a:r>
          </a:p>
          <a:p>
            <a:pPr marL="444500" indent="-285750" fontAlgn="base">
              <a:spcBef>
                <a:spcPct val="0"/>
              </a:spcBef>
              <a:spcAft>
                <a:spcPts val="600"/>
              </a:spcAft>
              <a:buFont typeface="Wingdings" panose="05000000000000000000" pitchFamily="2" charset="2"/>
              <a:buChar char="Ø"/>
              <a:defRPr/>
            </a:pPr>
            <a:r>
              <a:rPr kumimoji="1" lang="en-US" altLang="en-US" sz="1800" b="1" dirty="0" smtClean="0">
                <a:solidFill>
                  <a:prstClr val="black"/>
                </a:solidFill>
                <a:latin typeface="Calibri"/>
                <a:cs typeface="Times New Roman" pitchFamily="18" charset="0"/>
              </a:rPr>
              <a:t>Organization of the ITRs</a:t>
            </a:r>
          </a:p>
          <a:p>
            <a:pPr marL="444500" indent="-285750" fontAlgn="base">
              <a:spcBef>
                <a:spcPct val="0"/>
              </a:spcBef>
              <a:spcAft>
                <a:spcPts val="600"/>
              </a:spcAft>
              <a:buFont typeface="Wingdings" panose="05000000000000000000" pitchFamily="2" charset="2"/>
              <a:buChar char="Ø"/>
              <a:defRPr/>
            </a:pPr>
            <a:r>
              <a:rPr kumimoji="1" lang="en-US" altLang="en-US" sz="1800" b="1" dirty="0" smtClean="0">
                <a:solidFill>
                  <a:prstClr val="black"/>
                </a:solidFill>
                <a:latin typeface="Calibri"/>
                <a:cs typeface="Times New Roman" pitchFamily="18" charset="0"/>
              </a:rPr>
              <a:t>Ability to replicate autonomously or with a helper virus</a:t>
            </a:r>
          </a:p>
          <a:p>
            <a:pPr marL="444500" indent="-285750" fontAlgn="base">
              <a:spcBef>
                <a:spcPct val="0"/>
              </a:spcBef>
              <a:spcAft>
                <a:spcPts val="600"/>
              </a:spcAft>
              <a:buFont typeface="Wingdings" panose="05000000000000000000" pitchFamily="2" charset="2"/>
              <a:buChar char="Ø"/>
              <a:defRPr/>
            </a:pPr>
            <a:r>
              <a:rPr kumimoji="1" lang="en-US" altLang="en-US" sz="1800" b="1" dirty="0">
                <a:solidFill>
                  <a:prstClr val="black"/>
                </a:solidFill>
                <a:latin typeface="Calibri"/>
                <a:cs typeface="Times New Roman" pitchFamily="18" charset="0"/>
              </a:rPr>
              <a:t>Sense of the ssDNA genome</a:t>
            </a:r>
          </a:p>
          <a:p>
            <a:pPr marL="444500" indent="-285750" fontAlgn="base">
              <a:spcBef>
                <a:spcPct val="0"/>
              </a:spcBef>
              <a:buFont typeface="Wingdings" panose="05000000000000000000" pitchFamily="2" charset="2"/>
              <a:buChar char="Ø"/>
              <a:defRPr/>
            </a:pPr>
            <a:r>
              <a:rPr kumimoji="1" lang="en-US" altLang="en-US" sz="1800" b="1" dirty="0" smtClean="0">
                <a:solidFill>
                  <a:prstClr val="black"/>
                </a:solidFill>
                <a:latin typeface="Calibri"/>
                <a:cs typeface="Times New Roman" pitchFamily="18" charset="0"/>
              </a:rPr>
              <a:t>Sequence homology amongst the subfamily </a:t>
            </a:r>
          </a:p>
          <a:p>
            <a:pPr marL="457200" indent="-457200" fontAlgn="base">
              <a:spcBef>
                <a:spcPct val="0"/>
              </a:spcBef>
              <a:buFont typeface="Wingdings" panose="05000000000000000000" pitchFamily="2" charset="2"/>
              <a:buChar char="Ø"/>
              <a:defRPr/>
            </a:pPr>
            <a:endParaRPr kumimoji="1" lang="en-US" altLang="en-US" sz="2600" b="1" dirty="0" smtClean="0">
              <a:solidFill>
                <a:prstClr val="black"/>
              </a:solidFill>
              <a:latin typeface="Calibri"/>
              <a:cs typeface="Times New Roman" pitchFamily="18" charset="0"/>
            </a:endParaRPr>
          </a:p>
        </p:txBody>
      </p:sp>
      <p:grpSp>
        <p:nvGrpSpPr>
          <p:cNvPr id="6" name="Gruppieren 5"/>
          <p:cNvGrpSpPr/>
          <p:nvPr/>
        </p:nvGrpSpPr>
        <p:grpSpPr>
          <a:xfrm>
            <a:off x="14230" y="1340768"/>
            <a:ext cx="5533386" cy="4977979"/>
            <a:chOff x="14230" y="1340768"/>
            <a:chExt cx="5533386" cy="4977979"/>
          </a:xfrm>
        </p:grpSpPr>
        <p:pic>
          <p:nvPicPr>
            <p:cNvPr id="2053" name="Picture 5" descr="C:\Users\Raphael\Desktop 4\Prezi Präsentation Bilder\Taxonomy.jpg"/>
            <p:cNvPicPr>
              <a:picLocks noChangeAspect="1" noChangeArrowheads="1"/>
            </p:cNvPicPr>
            <p:nvPr/>
          </p:nvPicPr>
          <p:blipFill rotWithShape="1">
            <a:blip r:embed="rId7">
              <a:extLst>
                <a:ext uri="{28A0092B-C50C-407E-A947-70E740481C1C}">
                  <a14:useLocalDpi xmlns:a14="http://schemas.microsoft.com/office/drawing/2010/main" val="0"/>
                </a:ext>
              </a:extLst>
            </a:blip>
            <a:srcRect r="14592"/>
            <a:stretch/>
          </p:blipFill>
          <p:spPr bwMode="auto">
            <a:xfrm>
              <a:off x="14230" y="1630733"/>
              <a:ext cx="4352379" cy="468801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2"/>
            <p:cNvSpPr>
              <a:spLocks noChangeArrowheads="1"/>
            </p:cNvSpPr>
            <p:nvPr/>
          </p:nvSpPr>
          <p:spPr bwMode="auto">
            <a:xfrm>
              <a:off x="3299400" y="1340768"/>
              <a:ext cx="10081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bIns="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fontAlgn="base">
                <a:spcBef>
                  <a:spcPct val="0"/>
                </a:spcBef>
                <a:buNone/>
                <a:defRPr/>
              </a:pPr>
              <a:r>
                <a:rPr kumimoji="1" lang="en-US" altLang="en-US" sz="1200" b="1" dirty="0" smtClean="0">
                  <a:solidFill>
                    <a:prstClr val="black"/>
                  </a:solidFill>
                  <a:latin typeface="Calibri"/>
                  <a:cs typeface="Times New Roman" pitchFamily="18" charset="0"/>
                </a:rPr>
                <a:t>Genera</a:t>
              </a:r>
              <a:endParaRPr kumimoji="1" lang="en-US" altLang="en-US" sz="2000" b="1" dirty="0" smtClean="0">
                <a:solidFill>
                  <a:prstClr val="black"/>
                </a:solidFill>
                <a:latin typeface="Calibri"/>
                <a:cs typeface="Times New Roman" pitchFamily="18" charset="0"/>
              </a:endParaRPr>
            </a:p>
          </p:txBody>
        </p:sp>
        <p:sp>
          <p:nvSpPr>
            <p:cNvPr id="2" name="Rechteck 1"/>
            <p:cNvSpPr/>
            <p:nvPr/>
          </p:nvSpPr>
          <p:spPr>
            <a:xfrm>
              <a:off x="2491077" y="1640258"/>
              <a:ext cx="1674000" cy="3581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p:cNvSpPr txBox="1"/>
            <p:nvPr/>
          </p:nvSpPr>
          <p:spPr>
            <a:xfrm>
              <a:off x="4286899" y="1685558"/>
              <a:ext cx="545342" cy="276999"/>
            </a:xfrm>
            <a:prstGeom prst="rect">
              <a:avLst/>
            </a:prstGeom>
            <a:noFill/>
          </p:spPr>
          <p:txBody>
            <a:bodyPr wrap="none" rtlCol="0">
              <a:spAutoFit/>
            </a:bodyPr>
            <a:lstStyle/>
            <a:p>
              <a:r>
                <a:rPr lang="en-US" sz="1200" b="1" dirty="0" smtClean="0">
                  <a:solidFill>
                    <a:srgbClr val="FF0000"/>
                  </a:solidFill>
                </a:rPr>
                <a:t>MVM</a:t>
              </a:r>
              <a:endParaRPr lang="en-US" b="1" dirty="0">
                <a:solidFill>
                  <a:srgbClr val="FF0000"/>
                </a:solidFill>
              </a:endParaRPr>
            </a:p>
          </p:txBody>
        </p:sp>
        <p:sp>
          <p:nvSpPr>
            <p:cNvPr id="4" name="Textfeld 3"/>
            <p:cNvSpPr txBox="1"/>
            <p:nvPr/>
          </p:nvSpPr>
          <p:spPr>
            <a:xfrm>
              <a:off x="4405507" y="3284984"/>
              <a:ext cx="988672" cy="400110"/>
            </a:xfrm>
            <a:prstGeom prst="rect">
              <a:avLst/>
            </a:prstGeom>
            <a:noFill/>
          </p:spPr>
          <p:txBody>
            <a:bodyPr wrap="square" rtlCol="0">
              <a:spAutoFit/>
            </a:bodyPr>
            <a:lstStyle/>
            <a:p>
              <a:pPr algn="ctr"/>
              <a:r>
                <a:rPr lang="en-US" sz="1000" b="1" dirty="0" smtClean="0"/>
                <a:t>Infecting vertebrates</a:t>
              </a:r>
              <a:endParaRPr lang="en-US" sz="1000" b="1" dirty="0"/>
            </a:p>
          </p:txBody>
        </p:sp>
        <p:sp>
          <p:nvSpPr>
            <p:cNvPr id="12" name="Textfeld 11"/>
            <p:cNvSpPr txBox="1"/>
            <p:nvPr/>
          </p:nvSpPr>
          <p:spPr>
            <a:xfrm>
              <a:off x="4252069" y="5402692"/>
              <a:ext cx="1295547" cy="400110"/>
            </a:xfrm>
            <a:prstGeom prst="rect">
              <a:avLst/>
            </a:prstGeom>
            <a:noFill/>
          </p:spPr>
          <p:txBody>
            <a:bodyPr wrap="square" rtlCol="0">
              <a:spAutoFit/>
            </a:bodyPr>
            <a:lstStyle/>
            <a:p>
              <a:pPr algn="ctr"/>
              <a:r>
                <a:rPr lang="en-US" sz="1000" b="1" dirty="0" smtClean="0"/>
                <a:t>Infecting insects and other arthropods</a:t>
              </a:r>
              <a:endParaRPr lang="en-US" sz="1000" b="1" dirty="0"/>
            </a:p>
          </p:txBody>
        </p:sp>
        <p:pic>
          <p:nvPicPr>
            <p:cNvPr id="13" name="Picture 5" descr="C:\Users\Raphael\Desktop 4\Prezi Präsentation Bilder\Taxonomy.jpg"/>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85259"/>
            <a:stretch/>
          </p:blipFill>
          <p:spPr bwMode="auto">
            <a:xfrm>
              <a:off x="4524238" y="1630733"/>
              <a:ext cx="751210" cy="46880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714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tb"/>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13642" y="-196"/>
            <a:ext cx="8978130" cy="1052931"/>
          </a:xfrm>
          <a:prstGeom prst="rect">
            <a:avLst/>
          </a:prstGeom>
          <a:noFill/>
        </p:spPr>
      </p:pic>
      <p:pic>
        <p:nvPicPr>
          <p:cNvPr id="43010" name="Picture 2" descr="C:\Users\Raphael\Desktop 4\Prezi Präsentation Bilder\Structur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1057" y="2058618"/>
            <a:ext cx="3211423" cy="3920822"/>
          </a:xfrm>
          <a:prstGeom prst="rect">
            <a:avLst/>
          </a:prstGeom>
          <a:noFill/>
          <a:extLst>
            <a:ext uri="{909E8E84-426E-40DD-AFC4-6F175D3DCCD1}">
              <a14:hiddenFill xmlns:a14="http://schemas.microsoft.com/office/drawing/2010/main">
                <a:solidFill>
                  <a:srgbClr val="FFFFFF"/>
                </a:solidFill>
              </a14:hiddenFill>
            </a:ext>
          </a:extLst>
        </p:spPr>
      </p:pic>
      <p:pic>
        <p:nvPicPr>
          <p:cNvPr id="43009" name="Picture 1" descr="C:\Users\Raphael\Desktop 4\Prezi Präsentation Bilder\Structural Protein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21" y="1911045"/>
            <a:ext cx="5479323" cy="4398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Structure of MVM</a:t>
            </a:r>
            <a:endParaRPr lang="en-US" sz="2800" b="1" i="1" dirty="0">
              <a:solidFill>
                <a:schemeClr val="bg1"/>
              </a:solidFill>
              <a:latin typeface="+mj-lt"/>
            </a:endParaRPr>
          </a:p>
        </p:txBody>
      </p:sp>
      <p:pic>
        <p:nvPicPr>
          <p:cNvPr id="4098" name="Picture 2" descr="http://www.bnzmaterials.com/wp-content/uploads/2014/06/insulating-aggregates-look.jp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r="52924"/>
          <a:stretch/>
        </p:blipFill>
        <p:spPr bwMode="auto">
          <a:xfrm flipH="1">
            <a:off x="5508104" y="349453"/>
            <a:ext cx="1540997" cy="21972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uppieren 4"/>
          <p:cNvGrpSpPr/>
          <p:nvPr/>
        </p:nvGrpSpPr>
        <p:grpSpPr>
          <a:xfrm>
            <a:off x="1710523" y="6008232"/>
            <a:ext cx="461524" cy="269304"/>
            <a:chOff x="1710523" y="6008232"/>
            <a:chExt cx="461524" cy="269304"/>
          </a:xfrm>
        </p:grpSpPr>
        <p:sp>
          <p:nvSpPr>
            <p:cNvPr id="3" name="Rechteck 2"/>
            <p:cNvSpPr/>
            <p:nvPr/>
          </p:nvSpPr>
          <p:spPr>
            <a:xfrm>
              <a:off x="1814430" y="6032862"/>
              <a:ext cx="216024" cy="199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feld 1"/>
            <p:cNvSpPr txBox="1"/>
            <p:nvPr/>
          </p:nvSpPr>
          <p:spPr>
            <a:xfrm>
              <a:off x="1710523" y="6008232"/>
              <a:ext cx="461524" cy="269304"/>
            </a:xfrm>
            <a:prstGeom prst="rect">
              <a:avLst/>
            </a:prstGeom>
            <a:noFill/>
          </p:spPr>
          <p:txBody>
            <a:bodyPr wrap="square" rtlCol="0">
              <a:spAutoFit/>
            </a:bodyPr>
            <a:lstStyle/>
            <a:p>
              <a:r>
                <a:rPr lang="en-US" sz="1150" b="1" dirty="0" smtClean="0"/>
                <a:t>VP2</a:t>
              </a:r>
              <a:endParaRPr lang="en-US" sz="1150" b="1" dirty="0"/>
            </a:p>
          </p:txBody>
        </p:sp>
      </p:grpSp>
      <p:sp>
        <p:nvSpPr>
          <p:cNvPr id="4" name="Textfeld 3"/>
          <p:cNvSpPr txBox="1"/>
          <p:nvPr/>
        </p:nvSpPr>
        <p:spPr>
          <a:xfrm>
            <a:off x="6119107" y="5088548"/>
            <a:ext cx="534121" cy="307777"/>
          </a:xfrm>
          <a:prstGeom prst="rect">
            <a:avLst/>
          </a:prstGeom>
          <a:noFill/>
        </p:spPr>
        <p:txBody>
          <a:bodyPr wrap="none" rtlCol="0">
            <a:spAutoFit/>
          </a:bodyPr>
          <a:lstStyle/>
          <a:p>
            <a:r>
              <a:rPr lang="en-US" sz="1400" b="1" dirty="0" smtClean="0"/>
              <a:t>T = 1</a:t>
            </a:r>
            <a:endParaRPr lang="en-US" sz="1400" b="1" dirty="0"/>
          </a:p>
        </p:txBody>
      </p:sp>
    </p:spTree>
    <p:extLst>
      <p:ext uri="{BB962C8B-B14F-4D97-AF65-F5344CB8AC3E}">
        <p14:creationId xmlns:p14="http://schemas.microsoft.com/office/powerpoint/2010/main" val="2216982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ieren 2"/>
          <p:cNvGrpSpPr/>
          <p:nvPr/>
        </p:nvGrpSpPr>
        <p:grpSpPr>
          <a:xfrm>
            <a:off x="-64685" y="720036"/>
            <a:ext cx="9253407" cy="6243852"/>
            <a:chOff x="-33404" y="720036"/>
            <a:chExt cx="9433048" cy="6243852"/>
          </a:xfrm>
        </p:grpSpPr>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177" t="35563" r="1561"/>
            <a:stretch/>
          </p:blipFill>
          <p:spPr bwMode="auto">
            <a:xfrm>
              <a:off x="-33404" y="720036"/>
              <a:ext cx="9433048" cy="6243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s://upload.wikimedia.org/wikipedia/commons/5/5b/1G0U_subunits_sideview.png"/>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317887">
              <a:off x="2102853" y="1645262"/>
              <a:ext cx="243113" cy="32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uppieren 9"/>
          <p:cNvGrpSpPr/>
          <p:nvPr/>
        </p:nvGrpSpPr>
        <p:grpSpPr>
          <a:xfrm>
            <a:off x="11642" y="720036"/>
            <a:ext cx="8557181" cy="6243852"/>
            <a:chOff x="11642" y="720036"/>
            <a:chExt cx="8557181" cy="6243852"/>
          </a:xfrm>
        </p:grpSpPr>
        <p:pic>
          <p:nvPicPr>
            <p:cNvPr id="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764" t="77466" r="8378" b="14860"/>
            <a:stretch/>
          </p:blipFill>
          <p:spPr bwMode="auto">
            <a:xfrm>
              <a:off x="5374361" y="6189249"/>
              <a:ext cx="3194462" cy="743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6177" t="35563" r="36080"/>
            <a:stretch/>
          </p:blipFill>
          <p:spPr bwMode="auto">
            <a:xfrm>
              <a:off x="11642" y="720036"/>
              <a:ext cx="5474758" cy="6243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5830" t="69791" r="38471" b="654"/>
            <a:stretch/>
          </p:blipFill>
          <p:spPr bwMode="auto">
            <a:xfrm>
              <a:off x="3419872" y="4040689"/>
              <a:ext cx="1800200" cy="2863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hteck 3"/>
            <p:cNvSpPr/>
            <p:nvPr/>
          </p:nvSpPr>
          <p:spPr>
            <a:xfrm>
              <a:off x="3419872" y="4040689"/>
              <a:ext cx="1800200" cy="286382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986" name="Picture 2" descr="C:\Users\Raphael\Desktop 4\Prezi Präsentation Bilder\Zirkel.pn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735821">
            <a:off x="7182145" y="4668055"/>
            <a:ext cx="1876763" cy="20246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feld 15"/>
          <p:cNvSpPr txBox="1"/>
          <p:nvPr/>
        </p:nvSpPr>
        <p:spPr>
          <a:xfrm>
            <a:off x="3995936" y="2060848"/>
            <a:ext cx="4928015" cy="1154162"/>
          </a:xfrm>
          <a:prstGeom prst="rect">
            <a:avLst/>
          </a:prstGeom>
          <a:noFill/>
        </p:spPr>
        <p:txBody>
          <a:bodyPr wrap="square" rtlCol="0">
            <a:spAutoFit/>
          </a:bodyPr>
          <a:lstStyle/>
          <a:p>
            <a:pPr>
              <a:spcAft>
                <a:spcPts val="1800"/>
              </a:spcAft>
            </a:pPr>
            <a:r>
              <a:rPr lang="en-US" b="1" dirty="0" smtClean="0"/>
              <a:t>Nuclear Export and Egress</a:t>
            </a:r>
            <a:endParaRPr lang="en-US" dirty="0" smtClean="0"/>
          </a:p>
          <a:p>
            <a:pPr marL="285750" indent="-285750">
              <a:spcAft>
                <a:spcPts val="600"/>
              </a:spcAft>
              <a:buFont typeface="Wingdings" panose="05000000000000000000" pitchFamily="2" charset="2"/>
              <a:buChar char="Ø"/>
            </a:pPr>
            <a:r>
              <a:rPr lang="en-US" dirty="0" smtClean="0"/>
              <a:t>There is growing evidence that an </a:t>
            </a:r>
            <a:r>
              <a:rPr lang="en-US" b="1" i="1" dirty="0" smtClean="0"/>
              <a:t>active egress </a:t>
            </a:r>
            <a:r>
              <a:rPr lang="en-US" dirty="0" smtClean="0"/>
              <a:t>precedes passive cell lysis </a:t>
            </a:r>
            <a:endParaRPr lang="en-US" dirty="0"/>
          </a:p>
        </p:txBody>
      </p:sp>
      <p:pic>
        <p:nvPicPr>
          <p:cNvPr id="7" name="Picture 4" descr="tb"/>
          <p:cNvPicPr>
            <a:picLocks noChangeAspect="1" noChangeArrowheads="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brightnessContrast contrast="-40000"/>
                    </a14:imgEffect>
                  </a14:imgLayer>
                </a14:imgProps>
              </a:ext>
            </a:extLst>
          </a:blip>
          <a:srcRect/>
          <a:stretch>
            <a:fillRect/>
          </a:stretch>
        </p:blipFill>
        <p:spPr bwMode="auto">
          <a:xfrm>
            <a:off x="-13642" y="-196"/>
            <a:ext cx="8978130" cy="1052931"/>
          </a:xfrm>
          <a:prstGeom prst="rect">
            <a:avLst/>
          </a:prstGeom>
          <a:noFill/>
        </p:spPr>
      </p:pic>
      <p:sp>
        <p:nvSpPr>
          <p:cNvPr id="17" name="Rectangle 2"/>
          <p:cNvSpPr txBox="1">
            <a:spLocks noChangeArrowheads="1"/>
          </p:cNvSpPr>
          <p:nvPr/>
        </p:nvSpPr>
        <p:spPr>
          <a:xfrm>
            <a:off x="96870" y="118355"/>
            <a:ext cx="9731713"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Is there a Pre-Lytic Active Egress of MVM? </a:t>
            </a:r>
            <a:endParaRPr lang="en-US" sz="2800" b="1" i="1" dirty="0">
              <a:solidFill>
                <a:schemeClr val="bg1"/>
              </a:solidFill>
              <a:latin typeface="+mj-lt"/>
            </a:endParaRPr>
          </a:p>
        </p:txBody>
      </p:sp>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Life Cycle of MVM</a:t>
            </a:r>
            <a:endParaRPr lang="en-US" sz="2800" b="1" i="1" dirty="0">
              <a:solidFill>
                <a:schemeClr val="bg1"/>
              </a:solidFill>
              <a:latin typeface="+mj-lt"/>
            </a:endParaRPr>
          </a:p>
        </p:txBody>
      </p:sp>
    </p:spTree>
    <p:extLst>
      <p:ext uri="{BB962C8B-B14F-4D97-AF65-F5344CB8AC3E}">
        <p14:creationId xmlns:p14="http://schemas.microsoft.com/office/powerpoint/2010/main" val="89288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 presetClass="emph" presetSubtype="0" fill="hold" nodeType="withEffect">
                                  <p:stCondLst>
                                    <p:cond delay="0"/>
                                  </p:stCondLst>
                                  <p:childTnLst>
                                    <p:animScale>
                                      <p:cBhvr>
                                        <p:cTn id="18" dur="2000" fill="hold"/>
                                        <p:tgtEl>
                                          <p:spTgt spid="10"/>
                                        </p:tgtEl>
                                      </p:cBhvr>
                                      <p:by x="115000" y="115000"/>
                                    </p:animScale>
                                  </p:childTnLst>
                                </p:cTn>
                              </p:par>
                              <p:par>
                                <p:cTn id="19" presetID="35" presetClass="path" presetSubtype="0" accel="50000" decel="50000" fill="hold" nodeType="withEffect">
                                  <p:stCondLst>
                                    <p:cond delay="0"/>
                                  </p:stCondLst>
                                  <p:childTnLst>
                                    <p:animMotion origin="layout" path="M 2.77778E-6 3.02498E-6 L -0.17379 -0.10199 " pathEditMode="relative" rAng="0" ptsTypes="AA">
                                      <p:cBhvr>
                                        <p:cTn id="20" dur="2000" fill="hold"/>
                                        <p:tgtEl>
                                          <p:spTgt spid="10"/>
                                        </p:tgtEl>
                                        <p:attrNameLst>
                                          <p:attrName>ppt_x</p:attrName>
                                          <p:attrName>ppt_y</p:attrName>
                                        </p:attrNameLst>
                                      </p:cBhvr>
                                      <p:rCtr x="-8698" y="-5111"/>
                                    </p:animMotion>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b"/>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3642" y="-196"/>
            <a:ext cx="8978130" cy="1052931"/>
          </a:xfrm>
          <a:prstGeom prst="rect">
            <a:avLst/>
          </a:prstGeom>
          <a:noFill/>
        </p:spPr>
      </p:pic>
      <p:pic>
        <p:nvPicPr>
          <p:cNvPr id="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 r="1565" b="1022"/>
          <a:stretch/>
        </p:blipFill>
        <p:spPr bwMode="auto">
          <a:xfrm>
            <a:off x="6051469" y="5115344"/>
            <a:ext cx="3103417" cy="1753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8" descr="nrmicro3072-f4"/>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72540" y="4132235"/>
            <a:ext cx="4832402" cy="25037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94308" y="104184"/>
            <a:ext cx="7515920" cy="490538"/>
          </a:xfrm>
          <a:prstGeom prst="rect">
            <a:avLst/>
          </a:prstGeom>
        </p:spPr>
        <p:txBody>
          <a:bodyPr vert="horz" lIns="91440" tIns="45720" rIns="91440" bIns="45720" rtlCol="0" anchor="ctr">
            <a:noAutofit/>
          </a:bodyPr>
          <a:lstStyle/>
          <a:p>
            <a:pPr defTabSz="914400">
              <a:spcBef>
                <a:spcPct val="0"/>
              </a:spcBef>
              <a:defRPr/>
            </a:pPr>
            <a:r>
              <a:rPr lang="en-US" sz="2800" b="1" dirty="0" smtClean="0">
                <a:solidFill>
                  <a:schemeClr val="bg1"/>
                </a:solidFill>
                <a:latin typeface="+mj-lt"/>
              </a:rPr>
              <a:t>Egress: Basic Principle of Virology </a:t>
            </a:r>
            <a:endParaRPr lang="en-US" sz="2800" b="1" i="1" dirty="0">
              <a:solidFill>
                <a:schemeClr val="bg1"/>
              </a:solidFill>
              <a:latin typeface="+mj-lt"/>
            </a:endParaRPr>
          </a:p>
        </p:txBody>
      </p:sp>
      <p:sp>
        <p:nvSpPr>
          <p:cNvPr id="7" name="Textfeld 6"/>
          <p:cNvSpPr txBox="1"/>
          <p:nvPr/>
        </p:nvSpPr>
        <p:spPr>
          <a:xfrm>
            <a:off x="323528" y="3789040"/>
            <a:ext cx="6411052" cy="66172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b="1" dirty="0" smtClean="0"/>
              <a:t>Enveloped viruses: Budding through host cell membranes. </a:t>
            </a:r>
          </a:p>
          <a:p>
            <a:pPr marL="265113"/>
            <a:r>
              <a:rPr lang="en-US" sz="1400" b="1" dirty="0" smtClean="0"/>
              <a:t>(well characterized)  </a:t>
            </a:r>
            <a:endParaRPr lang="en-US" sz="1400" b="1" dirty="0"/>
          </a:p>
        </p:txBody>
      </p:sp>
      <p:sp>
        <p:nvSpPr>
          <p:cNvPr id="9" name="Textfeld 8"/>
          <p:cNvSpPr txBox="1"/>
          <p:nvPr/>
        </p:nvSpPr>
        <p:spPr>
          <a:xfrm>
            <a:off x="6948264" y="4598844"/>
            <a:ext cx="1526444" cy="1615827"/>
          </a:xfrm>
          <a:prstGeom prst="rect">
            <a:avLst/>
          </a:prstGeom>
          <a:noFill/>
        </p:spPr>
        <p:txBody>
          <a:bodyPr wrap="none" rtlCol="0">
            <a:spAutoFit/>
          </a:bodyPr>
          <a:lstStyle/>
          <a:p>
            <a:pPr>
              <a:spcAft>
                <a:spcPts val="1200"/>
              </a:spcAft>
            </a:pPr>
            <a:r>
              <a:rPr lang="en-US" sz="1600" b="1" dirty="0" smtClean="0"/>
              <a:t>Examples</a:t>
            </a:r>
            <a:endParaRPr lang="en-US" b="1" dirty="0" smtClean="0"/>
          </a:p>
          <a:p>
            <a:pPr marL="444500" lvl="1" indent="-285750">
              <a:spcAft>
                <a:spcPts val="600"/>
              </a:spcAft>
              <a:buFont typeface="Wingdings" panose="05000000000000000000" pitchFamily="2" charset="2"/>
              <a:buChar char="Ø"/>
            </a:pPr>
            <a:r>
              <a:rPr lang="en-US" sz="1400" b="1" dirty="0" smtClean="0"/>
              <a:t>Retrovirus</a:t>
            </a:r>
          </a:p>
          <a:p>
            <a:pPr marL="444500" lvl="1" indent="-285750">
              <a:spcAft>
                <a:spcPts val="600"/>
              </a:spcAft>
              <a:buFont typeface="Wingdings" panose="05000000000000000000" pitchFamily="2" charset="2"/>
              <a:buChar char="Ø"/>
            </a:pPr>
            <a:r>
              <a:rPr lang="en-US" sz="1400" b="1" dirty="0" smtClean="0"/>
              <a:t>Herpesvirus</a:t>
            </a:r>
          </a:p>
          <a:p>
            <a:pPr marL="444500" lvl="1" indent="-285750">
              <a:spcAft>
                <a:spcPts val="600"/>
              </a:spcAft>
              <a:buFont typeface="Wingdings" panose="05000000000000000000" pitchFamily="2" charset="2"/>
              <a:buChar char="Ø"/>
            </a:pPr>
            <a:r>
              <a:rPr lang="en-US" sz="1400" b="1" dirty="0" smtClean="0"/>
              <a:t>Coronavirus</a:t>
            </a:r>
          </a:p>
          <a:p>
            <a:pPr marL="444500" lvl="1" indent="-285750">
              <a:spcAft>
                <a:spcPts val="600"/>
              </a:spcAft>
              <a:buFont typeface="Wingdings" panose="05000000000000000000" pitchFamily="2" charset="2"/>
              <a:buChar char="Ø"/>
            </a:pPr>
            <a:r>
              <a:rPr lang="en-US" sz="1400" b="1" dirty="0" smtClean="0"/>
              <a:t>Poxvirus</a:t>
            </a:r>
            <a:endParaRPr lang="en-US" sz="1400" b="1" dirty="0"/>
          </a:p>
        </p:txBody>
      </p:sp>
      <p:grpSp>
        <p:nvGrpSpPr>
          <p:cNvPr id="6" name="Gruppieren 5"/>
          <p:cNvGrpSpPr/>
          <p:nvPr/>
        </p:nvGrpSpPr>
        <p:grpSpPr>
          <a:xfrm>
            <a:off x="311099" y="978305"/>
            <a:ext cx="8277999" cy="2511942"/>
            <a:chOff x="311099" y="4005064"/>
            <a:chExt cx="8277999" cy="2511942"/>
          </a:xfrm>
        </p:grpSpPr>
        <p:sp>
          <p:nvSpPr>
            <p:cNvPr id="10" name="Textfeld 9"/>
            <p:cNvSpPr txBox="1"/>
            <p:nvPr/>
          </p:nvSpPr>
          <p:spPr>
            <a:xfrm>
              <a:off x="323528" y="4005064"/>
              <a:ext cx="8136904" cy="66172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b="1" dirty="0" smtClean="0"/>
                <a:t>Non-enveloped viruses: Cell lysis and passive release of progeny </a:t>
              </a:r>
              <a:r>
                <a:rPr lang="en-US" b="1" dirty="0" err="1" smtClean="0"/>
                <a:t>virions</a:t>
              </a:r>
              <a:r>
                <a:rPr lang="en-US" b="1" dirty="0" smtClean="0"/>
                <a:t>. </a:t>
              </a:r>
            </a:p>
            <a:p>
              <a:pPr marL="265113"/>
              <a:r>
                <a:rPr lang="en-US" sz="1400" b="1" dirty="0" smtClean="0"/>
                <a:t>(poorly understood)  </a:t>
              </a:r>
              <a:endParaRPr lang="en-US" sz="1400" b="1" dirty="0"/>
            </a:p>
          </p:txBody>
        </p:sp>
        <p:sp>
          <p:nvSpPr>
            <p:cNvPr id="11" name="Freeform 5"/>
            <p:cNvSpPr/>
            <p:nvPr/>
          </p:nvSpPr>
          <p:spPr bwMode="auto">
            <a:xfrm rot="869490">
              <a:off x="311099" y="5085466"/>
              <a:ext cx="2987595" cy="1431540"/>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12" name="Oval 38"/>
            <p:cNvSpPr/>
            <p:nvPr/>
          </p:nvSpPr>
          <p:spPr bwMode="auto">
            <a:xfrm>
              <a:off x="1716362" y="5348689"/>
              <a:ext cx="539750" cy="539750"/>
            </a:xfrm>
            <a:prstGeom prst="ellipse">
              <a:avLst/>
            </a:prstGeom>
            <a:ln>
              <a:solidFill>
                <a:schemeClr val="accent2">
                  <a:lumMod val="75000"/>
                </a:schemeClr>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GB"/>
            </a:p>
          </p:txBody>
        </p:sp>
        <p:pic>
          <p:nvPicPr>
            <p:cNvPr id="13" name="Picture 2"/>
            <p:cNvPicPr>
              <a:picLocks noChangeAspect="1"/>
            </p:cNvPicPr>
            <p:nvPr/>
          </p:nvPicPr>
          <p:blipFill>
            <a:blip r:embed="rId6">
              <a:duotone>
                <a:schemeClr val="accent1">
                  <a:shade val="45000"/>
                  <a:satMod val="135000"/>
                </a:schemeClr>
                <a:prstClr val="white"/>
              </a:duotone>
            </a:blip>
            <a:stretch>
              <a:fillRect/>
            </a:stretch>
          </p:blipFill>
          <p:spPr>
            <a:xfrm>
              <a:off x="2438224" y="5653665"/>
              <a:ext cx="180000" cy="206623"/>
            </a:xfrm>
            <a:prstGeom prst="rect">
              <a:avLst/>
            </a:prstGeom>
          </p:spPr>
        </p:pic>
        <p:pic>
          <p:nvPicPr>
            <p:cNvPr id="14" name="Picture 2"/>
            <p:cNvPicPr>
              <a:picLocks noChangeAspect="1"/>
            </p:cNvPicPr>
            <p:nvPr/>
          </p:nvPicPr>
          <p:blipFill>
            <a:blip r:embed="rId6">
              <a:duotone>
                <a:schemeClr val="accent1">
                  <a:shade val="45000"/>
                  <a:satMod val="135000"/>
                </a:schemeClr>
                <a:prstClr val="white"/>
              </a:duotone>
            </a:blip>
            <a:stretch>
              <a:fillRect/>
            </a:stretch>
          </p:blipFill>
          <p:spPr>
            <a:xfrm>
              <a:off x="2590624" y="5886673"/>
              <a:ext cx="180000" cy="206623"/>
            </a:xfrm>
            <a:prstGeom prst="rect">
              <a:avLst/>
            </a:prstGeom>
          </p:spPr>
        </p:pic>
        <p:pic>
          <p:nvPicPr>
            <p:cNvPr id="15" name="Picture 2"/>
            <p:cNvPicPr>
              <a:picLocks noChangeAspect="1"/>
            </p:cNvPicPr>
            <p:nvPr/>
          </p:nvPicPr>
          <p:blipFill>
            <a:blip r:embed="rId6">
              <a:duotone>
                <a:schemeClr val="accent1">
                  <a:shade val="45000"/>
                  <a:satMod val="135000"/>
                </a:schemeClr>
                <a:prstClr val="white"/>
              </a:duotone>
            </a:blip>
            <a:stretch>
              <a:fillRect/>
            </a:stretch>
          </p:blipFill>
          <p:spPr>
            <a:xfrm>
              <a:off x="2297272" y="6039073"/>
              <a:ext cx="180000" cy="206623"/>
            </a:xfrm>
            <a:prstGeom prst="rect">
              <a:avLst/>
            </a:prstGeom>
          </p:spPr>
        </p:pic>
        <p:pic>
          <p:nvPicPr>
            <p:cNvPr id="16" name="Picture 2"/>
            <p:cNvPicPr>
              <a:picLocks noChangeAspect="1"/>
            </p:cNvPicPr>
            <p:nvPr/>
          </p:nvPicPr>
          <p:blipFill>
            <a:blip r:embed="rId6">
              <a:duotone>
                <a:schemeClr val="accent1">
                  <a:shade val="45000"/>
                  <a:satMod val="135000"/>
                </a:schemeClr>
                <a:prstClr val="white"/>
              </a:duotone>
            </a:blip>
            <a:stretch>
              <a:fillRect/>
            </a:stretch>
          </p:blipFill>
          <p:spPr>
            <a:xfrm>
              <a:off x="2225264" y="5805264"/>
              <a:ext cx="180000" cy="206623"/>
            </a:xfrm>
            <a:prstGeom prst="rect">
              <a:avLst/>
            </a:prstGeom>
          </p:spPr>
        </p:pic>
        <p:pic>
          <p:nvPicPr>
            <p:cNvPr id="17" name="Picture 2"/>
            <p:cNvPicPr>
              <a:picLocks noChangeAspect="1"/>
            </p:cNvPicPr>
            <p:nvPr/>
          </p:nvPicPr>
          <p:blipFill>
            <a:blip r:embed="rId6">
              <a:duotone>
                <a:schemeClr val="accent1">
                  <a:shade val="45000"/>
                  <a:satMod val="135000"/>
                </a:schemeClr>
                <a:prstClr val="white"/>
              </a:duotone>
            </a:blip>
            <a:stretch>
              <a:fillRect/>
            </a:stretch>
          </p:blipFill>
          <p:spPr>
            <a:xfrm>
              <a:off x="2009240" y="5589240"/>
              <a:ext cx="180000" cy="206623"/>
            </a:xfrm>
            <a:prstGeom prst="rect">
              <a:avLst/>
            </a:prstGeom>
          </p:spPr>
        </p:pic>
        <p:pic>
          <p:nvPicPr>
            <p:cNvPr id="18" name="Picture 2"/>
            <p:cNvPicPr>
              <a:picLocks noChangeAspect="1"/>
            </p:cNvPicPr>
            <p:nvPr/>
          </p:nvPicPr>
          <p:blipFill>
            <a:blip r:embed="rId6">
              <a:duotone>
                <a:schemeClr val="accent1">
                  <a:shade val="45000"/>
                  <a:satMod val="135000"/>
                </a:schemeClr>
                <a:prstClr val="white"/>
              </a:duotone>
            </a:blip>
            <a:stretch>
              <a:fillRect/>
            </a:stretch>
          </p:blipFill>
          <p:spPr>
            <a:xfrm>
              <a:off x="1793216" y="5589240"/>
              <a:ext cx="180000" cy="206623"/>
            </a:xfrm>
            <a:prstGeom prst="rect">
              <a:avLst/>
            </a:prstGeom>
          </p:spPr>
        </p:pic>
        <p:pic>
          <p:nvPicPr>
            <p:cNvPr id="19" name="Picture 2"/>
            <p:cNvPicPr>
              <a:picLocks noChangeAspect="1"/>
            </p:cNvPicPr>
            <p:nvPr/>
          </p:nvPicPr>
          <p:blipFill>
            <a:blip r:embed="rId6">
              <a:duotone>
                <a:schemeClr val="accent1">
                  <a:shade val="45000"/>
                  <a:satMod val="135000"/>
                </a:schemeClr>
                <a:prstClr val="white"/>
              </a:duotone>
            </a:blip>
            <a:stretch>
              <a:fillRect/>
            </a:stretch>
          </p:blipFill>
          <p:spPr>
            <a:xfrm>
              <a:off x="1945616" y="5373216"/>
              <a:ext cx="180000" cy="206623"/>
            </a:xfrm>
            <a:prstGeom prst="rect">
              <a:avLst/>
            </a:prstGeom>
          </p:spPr>
        </p:pic>
        <p:pic>
          <p:nvPicPr>
            <p:cNvPr id="20" name="Picture 2"/>
            <p:cNvPicPr>
              <a:picLocks noChangeAspect="1"/>
            </p:cNvPicPr>
            <p:nvPr/>
          </p:nvPicPr>
          <p:blipFill>
            <a:blip r:embed="rId6">
              <a:duotone>
                <a:schemeClr val="accent1">
                  <a:shade val="45000"/>
                  <a:satMod val="135000"/>
                </a:schemeClr>
                <a:prstClr val="white"/>
              </a:duotone>
            </a:blip>
            <a:stretch>
              <a:fillRect/>
            </a:stretch>
          </p:blipFill>
          <p:spPr>
            <a:xfrm>
              <a:off x="2009240" y="6030689"/>
              <a:ext cx="180000" cy="206623"/>
            </a:xfrm>
            <a:prstGeom prst="rect">
              <a:avLst/>
            </a:prstGeom>
          </p:spPr>
        </p:pic>
        <p:pic>
          <p:nvPicPr>
            <p:cNvPr id="21" name="Picture 2"/>
            <p:cNvPicPr>
              <a:picLocks noChangeAspect="1"/>
            </p:cNvPicPr>
            <p:nvPr/>
          </p:nvPicPr>
          <p:blipFill>
            <a:blip r:embed="rId6">
              <a:duotone>
                <a:schemeClr val="accent1">
                  <a:shade val="45000"/>
                  <a:satMod val="135000"/>
                </a:schemeClr>
                <a:prstClr val="white"/>
              </a:duotone>
            </a:blip>
            <a:stretch>
              <a:fillRect/>
            </a:stretch>
          </p:blipFill>
          <p:spPr>
            <a:xfrm>
              <a:off x="1289160" y="5301208"/>
              <a:ext cx="180000" cy="206623"/>
            </a:xfrm>
            <a:prstGeom prst="rect">
              <a:avLst/>
            </a:prstGeom>
          </p:spPr>
        </p:pic>
        <p:pic>
          <p:nvPicPr>
            <p:cNvPr id="22" name="Picture 2"/>
            <p:cNvPicPr>
              <a:picLocks noChangeAspect="1"/>
            </p:cNvPicPr>
            <p:nvPr/>
          </p:nvPicPr>
          <p:blipFill>
            <a:blip r:embed="rId6">
              <a:duotone>
                <a:schemeClr val="accent1">
                  <a:shade val="45000"/>
                  <a:satMod val="135000"/>
                </a:schemeClr>
                <a:prstClr val="white"/>
              </a:duotone>
            </a:blip>
            <a:stretch>
              <a:fillRect/>
            </a:stretch>
          </p:blipFill>
          <p:spPr>
            <a:xfrm>
              <a:off x="1541208" y="5157192"/>
              <a:ext cx="180000" cy="206623"/>
            </a:xfrm>
            <a:prstGeom prst="rect">
              <a:avLst/>
            </a:prstGeom>
          </p:spPr>
        </p:pic>
        <p:pic>
          <p:nvPicPr>
            <p:cNvPr id="23" name="Picture 2"/>
            <p:cNvPicPr>
              <a:picLocks noChangeAspect="1"/>
            </p:cNvPicPr>
            <p:nvPr/>
          </p:nvPicPr>
          <p:blipFill>
            <a:blip r:embed="rId6">
              <a:duotone>
                <a:schemeClr val="accent1">
                  <a:shade val="45000"/>
                  <a:satMod val="135000"/>
                </a:schemeClr>
                <a:prstClr val="white"/>
              </a:duotone>
            </a:blip>
            <a:stretch>
              <a:fillRect/>
            </a:stretch>
          </p:blipFill>
          <p:spPr>
            <a:xfrm>
              <a:off x="1073136" y="5106450"/>
              <a:ext cx="180000" cy="206623"/>
            </a:xfrm>
            <a:prstGeom prst="rect">
              <a:avLst/>
            </a:prstGeom>
          </p:spPr>
        </p:pic>
        <p:sp>
          <p:nvSpPr>
            <p:cNvPr id="24" name="Freeform 5"/>
            <p:cNvSpPr/>
            <p:nvPr/>
          </p:nvSpPr>
          <p:spPr bwMode="auto">
            <a:xfrm rot="869490">
              <a:off x="5416369" y="5217206"/>
              <a:ext cx="250149" cy="392279"/>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25" name="Freeform 5"/>
            <p:cNvSpPr/>
            <p:nvPr/>
          </p:nvSpPr>
          <p:spPr bwMode="auto">
            <a:xfrm rot="869490">
              <a:off x="5776525" y="5313264"/>
              <a:ext cx="728654" cy="122804"/>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26" name="Freeform 5"/>
            <p:cNvSpPr/>
            <p:nvPr/>
          </p:nvSpPr>
          <p:spPr bwMode="auto">
            <a:xfrm rot="7135231">
              <a:off x="5566650" y="5530062"/>
              <a:ext cx="412202" cy="246636"/>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27" name="Freeform 5"/>
            <p:cNvSpPr/>
            <p:nvPr/>
          </p:nvSpPr>
          <p:spPr bwMode="auto">
            <a:xfrm rot="4032639">
              <a:off x="5717893" y="5709474"/>
              <a:ext cx="772005" cy="79926"/>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28" name="Freeform 5"/>
            <p:cNvSpPr/>
            <p:nvPr/>
          </p:nvSpPr>
          <p:spPr bwMode="auto">
            <a:xfrm rot="11455617">
              <a:off x="5610440" y="5958338"/>
              <a:ext cx="714203" cy="305304"/>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29" name="Freeform 5"/>
            <p:cNvSpPr/>
            <p:nvPr/>
          </p:nvSpPr>
          <p:spPr bwMode="auto">
            <a:xfrm rot="7135231">
              <a:off x="6318727" y="5569735"/>
              <a:ext cx="471975" cy="213612"/>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sp>
          <p:nvSpPr>
            <p:cNvPr id="30" name="Freeform 5"/>
            <p:cNvSpPr/>
            <p:nvPr/>
          </p:nvSpPr>
          <p:spPr bwMode="auto">
            <a:xfrm rot="2394972">
              <a:off x="6318728" y="6041178"/>
              <a:ext cx="471975" cy="213612"/>
            </a:xfrm>
            <a:custGeom>
              <a:avLst/>
              <a:gdLst>
                <a:gd name="connsiteX0" fmla="*/ 5908 w 2006150"/>
                <a:gd name="connsiteY0" fmla="*/ 189178 h 953014"/>
                <a:gd name="connsiteX1" fmla="*/ 311643 w 2006150"/>
                <a:gd name="connsiteY1" fmla="*/ 127470 h 953014"/>
                <a:gd name="connsiteX2" fmla="*/ 852990 w 2006150"/>
                <a:gd name="connsiteY2" fmla="*/ 6859 h 953014"/>
                <a:gd name="connsiteX3" fmla="*/ 1237262 w 2006150"/>
                <a:gd name="connsiteY3" fmla="*/ 32103 h 953014"/>
                <a:gd name="connsiteX4" fmla="*/ 1579461 w 2006150"/>
                <a:gd name="connsiteY4" fmla="*/ 175153 h 953014"/>
                <a:gd name="connsiteX5" fmla="*/ 1778609 w 2006150"/>
                <a:gd name="connsiteY5" fmla="*/ 351862 h 953014"/>
                <a:gd name="connsiteX6" fmla="*/ 1960928 w 2006150"/>
                <a:gd name="connsiteY6" fmla="*/ 466863 h 953014"/>
                <a:gd name="connsiteX7" fmla="*/ 2003002 w 2006150"/>
                <a:gd name="connsiteY7" fmla="*/ 475278 h 953014"/>
                <a:gd name="connsiteX8" fmla="*/ 1991782 w 2006150"/>
                <a:gd name="connsiteY8" fmla="*/ 508937 h 953014"/>
                <a:gd name="connsiteX9" fmla="*/ 1902025 w 2006150"/>
                <a:gd name="connsiteY9" fmla="*/ 579060 h 953014"/>
                <a:gd name="connsiteX10" fmla="*/ 1503728 w 2006150"/>
                <a:gd name="connsiteY10" fmla="*/ 682841 h 953014"/>
                <a:gd name="connsiteX11" fmla="*/ 1021284 w 2006150"/>
                <a:gd name="connsiteY11" fmla="*/ 901624 h 953014"/>
                <a:gd name="connsiteX12" fmla="*/ 984820 w 2006150"/>
                <a:gd name="connsiteY12" fmla="*/ 929673 h 953014"/>
                <a:gd name="connsiteX13" fmla="*/ 937137 w 2006150"/>
                <a:gd name="connsiteY13" fmla="*/ 946503 h 953014"/>
                <a:gd name="connsiteX14" fmla="*/ 844575 w 2006150"/>
                <a:gd name="connsiteY14" fmla="*/ 814672 h 953014"/>
                <a:gd name="connsiteX15" fmla="*/ 648231 w 2006150"/>
                <a:gd name="connsiteY15" fmla="*/ 447229 h 953014"/>
                <a:gd name="connsiteX16" fmla="*/ 5908 w 2006150"/>
                <a:gd name="connsiteY16" fmla="*/ 189178 h 95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50" h="953014">
                  <a:moveTo>
                    <a:pt x="5908" y="189178"/>
                  </a:moveTo>
                  <a:cubicBezTo>
                    <a:pt x="-50190" y="135885"/>
                    <a:pt x="311643" y="127470"/>
                    <a:pt x="311643" y="127470"/>
                  </a:cubicBezTo>
                  <a:cubicBezTo>
                    <a:pt x="452823" y="97083"/>
                    <a:pt x="698720" y="22753"/>
                    <a:pt x="852990" y="6859"/>
                  </a:cubicBezTo>
                  <a:cubicBezTo>
                    <a:pt x="1007260" y="-9035"/>
                    <a:pt x="1116184" y="4054"/>
                    <a:pt x="1237262" y="32103"/>
                  </a:cubicBezTo>
                  <a:cubicBezTo>
                    <a:pt x="1358340" y="60152"/>
                    <a:pt x="1489237" y="121860"/>
                    <a:pt x="1579461" y="175153"/>
                  </a:cubicBezTo>
                  <a:cubicBezTo>
                    <a:pt x="1669686" y="228446"/>
                    <a:pt x="1715031" y="303244"/>
                    <a:pt x="1778609" y="351862"/>
                  </a:cubicBezTo>
                  <a:cubicBezTo>
                    <a:pt x="1842187" y="400480"/>
                    <a:pt x="1923529" y="446294"/>
                    <a:pt x="1960928" y="466863"/>
                  </a:cubicBezTo>
                  <a:cubicBezTo>
                    <a:pt x="1998327" y="487432"/>
                    <a:pt x="1997860" y="468266"/>
                    <a:pt x="2003002" y="475278"/>
                  </a:cubicBezTo>
                  <a:cubicBezTo>
                    <a:pt x="2008144" y="482290"/>
                    <a:pt x="2008612" y="491640"/>
                    <a:pt x="1991782" y="508937"/>
                  </a:cubicBezTo>
                  <a:cubicBezTo>
                    <a:pt x="1974953" y="526234"/>
                    <a:pt x="1983367" y="550076"/>
                    <a:pt x="1902025" y="579060"/>
                  </a:cubicBezTo>
                  <a:cubicBezTo>
                    <a:pt x="1820683" y="608044"/>
                    <a:pt x="1650518" y="629080"/>
                    <a:pt x="1503728" y="682841"/>
                  </a:cubicBezTo>
                  <a:cubicBezTo>
                    <a:pt x="1356938" y="736602"/>
                    <a:pt x="1107769" y="860485"/>
                    <a:pt x="1021284" y="901624"/>
                  </a:cubicBezTo>
                  <a:cubicBezTo>
                    <a:pt x="934799" y="942763"/>
                    <a:pt x="998845" y="922193"/>
                    <a:pt x="984820" y="929673"/>
                  </a:cubicBezTo>
                  <a:cubicBezTo>
                    <a:pt x="970795" y="937153"/>
                    <a:pt x="960511" y="965670"/>
                    <a:pt x="937137" y="946503"/>
                  </a:cubicBezTo>
                  <a:cubicBezTo>
                    <a:pt x="913763" y="927336"/>
                    <a:pt x="892726" y="897884"/>
                    <a:pt x="844575" y="814672"/>
                  </a:cubicBezTo>
                  <a:cubicBezTo>
                    <a:pt x="796424" y="731460"/>
                    <a:pt x="786139" y="552413"/>
                    <a:pt x="648231" y="447229"/>
                  </a:cubicBezTo>
                  <a:cubicBezTo>
                    <a:pt x="510323" y="342045"/>
                    <a:pt x="62006" y="242471"/>
                    <a:pt x="5908" y="189178"/>
                  </a:cubicBezTo>
                  <a:close/>
                </a:path>
              </a:pathLst>
            </a:cu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GB"/>
            </a:p>
          </p:txBody>
        </p:sp>
        <p:cxnSp>
          <p:nvCxnSpPr>
            <p:cNvPr id="32" name="Gerade Verbindung mit Pfeil 31"/>
            <p:cNvCxnSpPr/>
            <p:nvPr/>
          </p:nvCxnSpPr>
          <p:spPr>
            <a:xfrm>
              <a:off x="3491880" y="5980154"/>
              <a:ext cx="1476416" cy="0"/>
            </a:xfrm>
            <a:prstGeom prst="straightConnector1">
              <a:avLst/>
            </a:prstGeom>
            <a:ln w="28575">
              <a:tailEnd type="stealth" w="lg" len="med"/>
            </a:ln>
          </p:spPr>
          <p:style>
            <a:lnRef idx="1">
              <a:schemeClr val="dk1"/>
            </a:lnRef>
            <a:fillRef idx="0">
              <a:schemeClr val="dk1"/>
            </a:fillRef>
            <a:effectRef idx="0">
              <a:schemeClr val="dk1"/>
            </a:effectRef>
            <a:fontRef idx="minor">
              <a:schemeClr val="tx1"/>
            </a:fontRef>
          </p:style>
        </p:cxnSp>
        <p:sp>
          <p:nvSpPr>
            <p:cNvPr id="36" name="Bogen 35"/>
            <p:cNvSpPr/>
            <p:nvPr/>
          </p:nvSpPr>
          <p:spPr>
            <a:xfrm rot="5400000">
              <a:off x="3593271" y="4846501"/>
              <a:ext cx="1030068" cy="1224135"/>
            </a:xfrm>
            <a:prstGeom prst="arc">
              <a:avLst>
                <a:gd name="adj1" fmla="val 15820948"/>
                <a:gd name="adj2" fmla="val 0"/>
              </a:avLst>
            </a:prstGeom>
            <a:ln w="28575">
              <a:solidFill>
                <a:schemeClr val="tx1"/>
              </a:solidFill>
              <a:headEnd type="stealth"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7" name="Picture 2"/>
            <p:cNvPicPr>
              <a:picLocks noChangeAspect="1"/>
            </p:cNvPicPr>
            <p:nvPr/>
          </p:nvPicPr>
          <p:blipFill>
            <a:blip r:embed="rId6">
              <a:duotone>
                <a:schemeClr val="accent1">
                  <a:shade val="45000"/>
                  <a:satMod val="135000"/>
                </a:schemeClr>
                <a:prstClr val="white"/>
              </a:duotone>
            </a:blip>
            <a:stretch>
              <a:fillRect/>
            </a:stretch>
          </p:blipFill>
          <p:spPr>
            <a:xfrm>
              <a:off x="4320224" y="5129540"/>
              <a:ext cx="180000" cy="206623"/>
            </a:xfrm>
            <a:prstGeom prst="rect">
              <a:avLst/>
            </a:prstGeom>
          </p:spPr>
        </p:pic>
        <p:pic>
          <p:nvPicPr>
            <p:cNvPr id="38" name="Picture 2"/>
            <p:cNvPicPr>
              <a:picLocks noChangeAspect="1"/>
            </p:cNvPicPr>
            <p:nvPr/>
          </p:nvPicPr>
          <p:blipFill>
            <a:blip r:embed="rId6">
              <a:duotone>
                <a:schemeClr val="accent1">
                  <a:shade val="45000"/>
                  <a:satMod val="135000"/>
                </a:schemeClr>
                <a:prstClr val="white"/>
              </a:duotone>
            </a:blip>
            <a:stretch>
              <a:fillRect/>
            </a:stretch>
          </p:blipFill>
          <p:spPr>
            <a:xfrm>
              <a:off x="4536248" y="4913516"/>
              <a:ext cx="180000" cy="206623"/>
            </a:xfrm>
            <a:prstGeom prst="rect">
              <a:avLst/>
            </a:prstGeom>
          </p:spPr>
        </p:pic>
        <p:pic>
          <p:nvPicPr>
            <p:cNvPr id="39" name="Picture 2"/>
            <p:cNvPicPr>
              <a:picLocks noChangeAspect="1"/>
            </p:cNvPicPr>
            <p:nvPr/>
          </p:nvPicPr>
          <p:blipFill>
            <a:blip r:embed="rId6">
              <a:duotone>
                <a:schemeClr val="accent1">
                  <a:shade val="45000"/>
                  <a:satMod val="135000"/>
                </a:schemeClr>
                <a:prstClr val="white"/>
              </a:duotone>
            </a:blip>
            <a:stretch>
              <a:fillRect/>
            </a:stretch>
          </p:blipFill>
          <p:spPr>
            <a:xfrm>
              <a:off x="4932312" y="5138941"/>
              <a:ext cx="180000" cy="206623"/>
            </a:xfrm>
            <a:prstGeom prst="rect">
              <a:avLst/>
            </a:prstGeom>
          </p:spPr>
        </p:pic>
        <p:pic>
          <p:nvPicPr>
            <p:cNvPr id="40" name="Picture 2"/>
            <p:cNvPicPr>
              <a:picLocks noChangeAspect="1"/>
            </p:cNvPicPr>
            <p:nvPr/>
          </p:nvPicPr>
          <p:blipFill>
            <a:blip r:embed="rId6">
              <a:duotone>
                <a:schemeClr val="accent1">
                  <a:shade val="45000"/>
                  <a:satMod val="135000"/>
                </a:schemeClr>
                <a:prstClr val="white"/>
              </a:duotone>
            </a:blip>
            <a:stretch>
              <a:fillRect/>
            </a:stretch>
          </p:blipFill>
          <p:spPr>
            <a:xfrm>
              <a:off x="4680264" y="5129540"/>
              <a:ext cx="180000" cy="206623"/>
            </a:xfrm>
            <a:prstGeom prst="rect">
              <a:avLst/>
            </a:prstGeom>
          </p:spPr>
        </p:pic>
        <p:pic>
          <p:nvPicPr>
            <p:cNvPr id="41" name="Picture 2"/>
            <p:cNvPicPr>
              <a:picLocks noChangeAspect="1"/>
            </p:cNvPicPr>
            <p:nvPr/>
          </p:nvPicPr>
          <p:blipFill>
            <a:blip r:embed="rId6">
              <a:duotone>
                <a:schemeClr val="accent1">
                  <a:shade val="45000"/>
                  <a:satMod val="135000"/>
                </a:schemeClr>
                <a:prstClr val="white"/>
              </a:duotone>
            </a:blip>
            <a:stretch>
              <a:fillRect/>
            </a:stretch>
          </p:blipFill>
          <p:spPr>
            <a:xfrm>
              <a:off x="4824280" y="4850909"/>
              <a:ext cx="180000" cy="206623"/>
            </a:xfrm>
            <a:prstGeom prst="rect">
              <a:avLst/>
            </a:prstGeom>
          </p:spPr>
        </p:pic>
        <p:pic>
          <p:nvPicPr>
            <p:cNvPr id="42" name="Picture 2"/>
            <p:cNvPicPr>
              <a:picLocks noChangeAspect="1"/>
            </p:cNvPicPr>
            <p:nvPr/>
          </p:nvPicPr>
          <p:blipFill>
            <a:blip r:embed="rId6">
              <a:duotone>
                <a:schemeClr val="accent1">
                  <a:shade val="45000"/>
                  <a:satMod val="135000"/>
                </a:schemeClr>
                <a:prstClr val="white"/>
              </a:duotone>
            </a:blip>
            <a:stretch>
              <a:fillRect/>
            </a:stretch>
          </p:blipFill>
          <p:spPr>
            <a:xfrm>
              <a:off x="4878296" y="5408172"/>
              <a:ext cx="180000" cy="206623"/>
            </a:xfrm>
            <a:prstGeom prst="rect">
              <a:avLst/>
            </a:prstGeom>
          </p:spPr>
        </p:pic>
        <p:pic>
          <p:nvPicPr>
            <p:cNvPr id="43" name="Picture 2"/>
            <p:cNvPicPr>
              <a:picLocks noChangeAspect="1"/>
            </p:cNvPicPr>
            <p:nvPr/>
          </p:nvPicPr>
          <p:blipFill>
            <a:blip r:embed="rId6">
              <a:duotone>
                <a:schemeClr val="accent1">
                  <a:shade val="45000"/>
                  <a:satMod val="135000"/>
                </a:schemeClr>
                <a:prstClr val="white"/>
              </a:duotone>
            </a:blip>
            <a:stretch>
              <a:fillRect/>
            </a:stretch>
          </p:blipFill>
          <p:spPr>
            <a:xfrm>
              <a:off x="4428256" y="5426973"/>
              <a:ext cx="180000" cy="206623"/>
            </a:xfrm>
            <a:prstGeom prst="rect">
              <a:avLst/>
            </a:prstGeom>
          </p:spPr>
        </p:pic>
        <p:pic>
          <p:nvPicPr>
            <p:cNvPr id="44" name="Picture 2"/>
            <p:cNvPicPr>
              <a:picLocks noChangeAspect="1"/>
            </p:cNvPicPr>
            <p:nvPr/>
          </p:nvPicPr>
          <p:blipFill>
            <a:blip r:embed="rId6">
              <a:duotone>
                <a:schemeClr val="accent1">
                  <a:shade val="45000"/>
                  <a:satMod val="135000"/>
                </a:schemeClr>
                <a:prstClr val="white"/>
              </a:duotone>
            </a:blip>
            <a:stretch>
              <a:fillRect/>
            </a:stretch>
          </p:blipFill>
          <p:spPr>
            <a:xfrm>
              <a:off x="4644280" y="4661984"/>
              <a:ext cx="180000" cy="206623"/>
            </a:xfrm>
            <a:prstGeom prst="rect">
              <a:avLst/>
            </a:prstGeom>
          </p:spPr>
        </p:pic>
        <p:pic>
          <p:nvPicPr>
            <p:cNvPr id="45" name="Picture 2"/>
            <p:cNvPicPr>
              <a:picLocks noChangeAspect="1"/>
            </p:cNvPicPr>
            <p:nvPr/>
          </p:nvPicPr>
          <p:blipFill>
            <a:blip r:embed="rId6">
              <a:duotone>
                <a:schemeClr val="accent1">
                  <a:shade val="45000"/>
                  <a:satMod val="135000"/>
                </a:schemeClr>
                <a:prstClr val="white"/>
              </a:duotone>
            </a:blip>
            <a:stretch>
              <a:fillRect/>
            </a:stretch>
          </p:blipFill>
          <p:spPr>
            <a:xfrm>
              <a:off x="4248216" y="4769500"/>
              <a:ext cx="180000" cy="206623"/>
            </a:xfrm>
            <a:prstGeom prst="rect">
              <a:avLst/>
            </a:prstGeom>
          </p:spPr>
        </p:pic>
        <p:sp>
          <p:nvSpPr>
            <p:cNvPr id="46" name="Textfeld 45"/>
            <p:cNvSpPr txBox="1"/>
            <p:nvPr/>
          </p:nvSpPr>
          <p:spPr>
            <a:xfrm>
              <a:off x="6948264" y="4437112"/>
              <a:ext cx="1640834" cy="1585049"/>
            </a:xfrm>
            <a:prstGeom prst="rect">
              <a:avLst/>
            </a:prstGeom>
            <a:noFill/>
          </p:spPr>
          <p:txBody>
            <a:bodyPr wrap="none" rtlCol="0">
              <a:spAutoFit/>
            </a:bodyPr>
            <a:lstStyle/>
            <a:p>
              <a:pPr>
                <a:spcAft>
                  <a:spcPts val="1200"/>
                </a:spcAft>
              </a:pPr>
              <a:r>
                <a:rPr lang="en-US" sz="1600" b="1" dirty="0" smtClean="0"/>
                <a:t>Examples</a:t>
              </a:r>
              <a:endParaRPr lang="en-US" b="1" dirty="0" smtClean="0"/>
            </a:p>
            <a:p>
              <a:pPr marL="444500" lvl="1" indent="-285750">
                <a:spcAft>
                  <a:spcPts val="600"/>
                </a:spcAft>
                <a:buFont typeface="Wingdings" panose="05000000000000000000" pitchFamily="2" charset="2"/>
                <a:buChar char="Ø"/>
              </a:pPr>
              <a:r>
                <a:rPr lang="en-US" sz="1400" b="1" dirty="0" smtClean="0"/>
                <a:t>Adenovirus</a:t>
              </a:r>
            </a:p>
            <a:p>
              <a:pPr marL="444500" lvl="1" indent="-285750">
                <a:spcAft>
                  <a:spcPts val="600"/>
                </a:spcAft>
                <a:buFont typeface="Wingdings" panose="05000000000000000000" pitchFamily="2" charset="2"/>
                <a:buChar char="Ø"/>
              </a:pPr>
              <a:r>
                <a:rPr lang="en-US" sz="1400" b="1" dirty="0" smtClean="0"/>
                <a:t>Parvovirus</a:t>
              </a:r>
            </a:p>
            <a:p>
              <a:pPr marL="444500" lvl="1" indent="-285750">
                <a:spcAft>
                  <a:spcPts val="600"/>
                </a:spcAft>
                <a:buFont typeface="Wingdings" panose="05000000000000000000" pitchFamily="2" charset="2"/>
                <a:buChar char="Ø"/>
              </a:pPr>
              <a:r>
                <a:rPr lang="en-US" sz="1400" b="1" dirty="0" smtClean="0"/>
                <a:t>Polyomavirus</a:t>
              </a:r>
            </a:p>
            <a:p>
              <a:pPr marL="444500" lvl="1" indent="-285750">
                <a:spcAft>
                  <a:spcPts val="600"/>
                </a:spcAft>
                <a:buFont typeface="Wingdings" panose="05000000000000000000" pitchFamily="2" charset="2"/>
                <a:buChar char="Ø"/>
              </a:pPr>
              <a:r>
                <a:rPr lang="en-US" sz="1400" b="1" dirty="0" err="1" smtClean="0"/>
                <a:t>Reovirus</a:t>
              </a:r>
              <a:endParaRPr lang="en-US" sz="1400" b="1" dirty="0"/>
            </a:p>
          </p:txBody>
        </p:sp>
      </p:grpSp>
    </p:spTree>
    <p:extLst>
      <p:ext uri="{BB962C8B-B14F-4D97-AF65-F5344CB8AC3E}">
        <p14:creationId xmlns:p14="http://schemas.microsoft.com/office/powerpoint/2010/main" val="891518198"/>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3660</Words>
  <Application>Microsoft Office PowerPoint</Application>
  <PresentationFormat>Bildschirmpräsentation (4:3)</PresentationFormat>
  <Paragraphs>813</Paragraphs>
  <Slides>55</Slides>
  <Notes>19</Notes>
  <HiddenSlides>0</HiddenSlides>
  <MMClips>0</MMClips>
  <ScaleCrop>false</ScaleCrop>
  <HeadingPairs>
    <vt:vector size="4" baseType="variant">
      <vt:variant>
        <vt:lpstr>Design</vt:lpstr>
      </vt:variant>
      <vt:variant>
        <vt:i4>1</vt:i4>
      </vt:variant>
      <vt:variant>
        <vt:lpstr>Folientitel</vt:lpstr>
      </vt:variant>
      <vt:variant>
        <vt:i4>55</vt:i4>
      </vt:variant>
    </vt:vector>
  </HeadingPairs>
  <TitlesOfParts>
    <vt:vector size="56" baseType="lpstr">
      <vt:lpstr>Larissa</vt:lpstr>
      <vt:lpstr>Characterization of the Pre-Lytic Active Egress of a Non-Enveloped Virus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Characterization of the Pre-Lytic Active Egress of a Non-Enveloped Virus</dc:title>
  <dc:creator>Raphael Wolfisberg</dc:creator>
  <cp:lastModifiedBy>Raphael Wolfisberg</cp:lastModifiedBy>
  <cp:revision>303</cp:revision>
  <dcterms:created xsi:type="dcterms:W3CDTF">2015-10-16T09:31:44Z</dcterms:created>
  <dcterms:modified xsi:type="dcterms:W3CDTF">2015-11-08T11:27:11Z</dcterms:modified>
</cp:coreProperties>
</file>